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notesMasterIdLst>
    <p:notesMasterId r:id="rId62"/>
  </p:notesMasterIdLst>
  <p:sldIdLst>
    <p:sldId id="266" r:id="rId2"/>
    <p:sldId id="344" r:id="rId3"/>
    <p:sldId id="389" r:id="rId4"/>
    <p:sldId id="390" r:id="rId5"/>
    <p:sldId id="391" r:id="rId6"/>
    <p:sldId id="392" r:id="rId7"/>
    <p:sldId id="393" r:id="rId8"/>
    <p:sldId id="394" r:id="rId9"/>
    <p:sldId id="395" r:id="rId10"/>
    <p:sldId id="386" r:id="rId11"/>
    <p:sldId id="396" r:id="rId12"/>
    <p:sldId id="399" r:id="rId13"/>
    <p:sldId id="259" r:id="rId14"/>
    <p:sldId id="347" r:id="rId15"/>
    <p:sldId id="349" r:id="rId16"/>
    <p:sldId id="351" r:id="rId17"/>
    <p:sldId id="365" r:id="rId18"/>
    <p:sldId id="364" r:id="rId19"/>
    <p:sldId id="282" r:id="rId20"/>
    <p:sldId id="370" r:id="rId21"/>
    <p:sldId id="371" r:id="rId22"/>
    <p:sldId id="283" r:id="rId23"/>
    <p:sldId id="268" r:id="rId24"/>
    <p:sldId id="269" r:id="rId25"/>
    <p:sldId id="270" r:id="rId26"/>
    <p:sldId id="271" r:id="rId27"/>
    <p:sldId id="263" r:id="rId28"/>
    <p:sldId id="342" r:id="rId29"/>
    <p:sldId id="354" r:id="rId30"/>
    <p:sldId id="355" r:id="rId31"/>
    <p:sldId id="356" r:id="rId32"/>
    <p:sldId id="357" r:id="rId33"/>
    <p:sldId id="358" r:id="rId34"/>
    <p:sldId id="359" r:id="rId35"/>
    <p:sldId id="362" r:id="rId36"/>
    <p:sldId id="421" r:id="rId37"/>
    <p:sldId id="273" r:id="rId38"/>
    <p:sldId id="301" r:id="rId39"/>
    <p:sldId id="376" r:id="rId40"/>
    <p:sldId id="408" r:id="rId41"/>
    <p:sldId id="420" r:id="rId42"/>
    <p:sldId id="367" r:id="rId43"/>
    <p:sldId id="400" r:id="rId44"/>
    <p:sldId id="414" r:id="rId45"/>
    <p:sldId id="403" r:id="rId46"/>
    <p:sldId id="404" r:id="rId47"/>
    <p:sldId id="405" r:id="rId48"/>
    <p:sldId id="369" r:id="rId49"/>
    <p:sldId id="401" r:id="rId50"/>
    <p:sldId id="417" r:id="rId51"/>
    <p:sldId id="418" r:id="rId52"/>
    <p:sldId id="419" r:id="rId53"/>
    <p:sldId id="409" r:id="rId54"/>
    <p:sldId id="261" r:id="rId55"/>
    <p:sldId id="341" r:id="rId56"/>
    <p:sldId id="410" r:id="rId57"/>
    <p:sldId id="368" r:id="rId58"/>
    <p:sldId id="411" r:id="rId59"/>
    <p:sldId id="413" r:id="rId60"/>
    <p:sldId id="366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MI" id="{522F7018-F002-4243-A7DB-4E9F0CA3BD6A}">
          <p14:sldIdLst>
            <p14:sldId id="266"/>
            <p14:sldId id="344"/>
            <p14:sldId id="389"/>
            <p14:sldId id="390"/>
            <p14:sldId id="391"/>
            <p14:sldId id="392"/>
            <p14:sldId id="393"/>
            <p14:sldId id="394"/>
            <p14:sldId id="395"/>
            <p14:sldId id="386"/>
            <p14:sldId id="396"/>
            <p14:sldId id="399"/>
          </p14:sldIdLst>
        </p14:section>
        <p14:section name="PPMI-Samples" id="{80775678-FF2C-465A-9C21-C8423BE9878C}">
          <p14:sldIdLst>
            <p14:sldId id="259"/>
            <p14:sldId id="347"/>
            <p14:sldId id="349"/>
          </p14:sldIdLst>
        </p14:section>
        <p14:section name="PPMI-Features" id="{F51EA2D2-BE66-434B-947A-679FFB7DB340}">
          <p14:sldIdLst>
            <p14:sldId id="351"/>
            <p14:sldId id="365"/>
            <p14:sldId id="364"/>
          </p14:sldIdLst>
        </p14:section>
        <p14:section name="PPMI-ML" id="{A0FD5822-DB23-4ED0-9D6B-9F344B141B20}">
          <p14:sldIdLst>
            <p14:sldId id="282"/>
            <p14:sldId id="370"/>
            <p14:sldId id="371"/>
            <p14:sldId id="283"/>
            <p14:sldId id="268"/>
            <p14:sldId id="269"/>
            <p14:sldId id="270"/>
            <p14:sldId id="271"/>
            <p14:sldId id="263"/>
          </p14:sldIdLst>
        </p14:section>
        <p14:section name="RFE" id="{5012F1A3-F67D-4269-AE7E-B83833F3EC83}">
          <p14:sldIdLst>
            <p14:sldId id="342"/>
            <p14:sldId id="354"/>
            <p14:sldId id="355"/>
            <p14:sldId id="356"/>
            <p14:sldId id="357"/>
            <p14:sldId id="358"/>
            <p14:sldId id="359"/>
            <p14:sldId id="362"/>
            <p14:sldId id="421"/>
            <p14:sldId id="273"/>
          </p14:sldIdLst>
        </p14:section>
        <p14:section name="Results-multiROC" id="{1C28C35A-83DE-4C51-B386-47DD6C31E612}">
          <p14:sldIdLst>
            <p14:sldId id="301"/>
            <p14:sldId id="376"/>
            <p14:sldId id="408"/>
            <p14:sldId id="420"/>
            <p14:sldId id="367"/>
            <p14:sldId id="400"/>
            <p14:sldId id="414"/>
            <p14:sldId id="403"/>
            <p14:sldId id="404"/>
            <p14:sldId id="405"/>
            <p14:sldId id="369"/>
            <p14:sldId id="401"/>
            <p14:sldId id="417"/>
            <p14:sldId id="418"/>
            <p14:sldId id="419"/>
            <p14:sldId id="409"/>
          </p14:sldIdLst>
        </p14:section>
        <p14:section name="Extra" id="{7166048C-B3C8-4936-A955-1D339CA1B40D}">
          <p14:sldIdLst>
            <p14:sldId id="261"/>
            <p14:sldId id="341"/>
            <p14:sldId id="410"/>
            <p14:sldId id="368"/>
            <p14:sldId id="411"/>
            <p14:sldId id="413"/>
            <p14:sldId id="3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ijnders, Rick (NP)" initials="RR(" lastIdx="10" clrIdx="0">
    <p:extLst>
      <p:ext uri="{19B8F6BF-5375-455C-9EA6-DF929625EA0E}">
        <p15:presenceInfo xmlns:p15="http://schemas.microsoft.com/office/powerpoint/2012/main" userId="S::ra.reijnders@maastrichtuniversity.nl::4957db50-9cc9-4625-b0df-baac220055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B5EC"/>
    <a:srgbClr val="FF976D"/>
    <a:srgbClr val="1719BF"/>
    <a:srgbClr val="FFFFFF"/>
    <a:srgbClr val="4D4D50"/>
    <a:srgbClr val="262626"/>
    <a:srgbClr val="6F6F74"/>
    <a:srgbClr val="696969"/>
    <a:srgbClr val="B92D2D"/>
    <a:srgbClr val="CD9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71078" autoAdjust="0"/>
  </p:normalViewPr>
  <p:slideViewPr>
    <p:cSldViewPr snapToGrid="0">
      <p:cViewPr varScale="1">
        <p:scale>
          <a:sx n="76" d="100"/>
          <a:sy n="76" d="100"/>
        </p:scale>
        <p:origin x="19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21EB0-A57A-4902-B259-38DB7D01AFAA}" type="datetimeFigureOut">
              <a:rPr lang="nl-NL" smtClean="0"/>
              <a:t>17-11-2022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657B9-F8CD-4936-BDF0-1413723FCEC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7792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brain disorder 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causes unintended or uncontrollable movements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	such as shaking, stiffness, and difficulty with balance and coordination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lvl="1">
              <a:lnSpc>
                <a:spcPct val="120000"/>
              </a:lnSpc>
            </a:pPr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Symptoms begin gradually and worsen over time. </a:t>
            </a:r>
          </a:p>
          <a:p>
            <a:pPr lvl="1">
              <a:lnSpc>
                <a:spcPct val="120000"/>
              </a:lnSpc>
            </a:pPr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As disease progresses, people difficulty walking and talking.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219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AdvOT46dcae81"/>
              </a:rPr>
              <a:t>We assessed prediction of two outcome measures over an 8-year time period: </a:t>
            </a: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	(</a:t>
            </a:r>
            <a:r>
              <a:rPr lang="en-US" sz="1800" b="0" i="0" u="none" strike="noStrike" baseline="0" dirty="0" err="1">
                <a:latin typeface="AdvOT46dcae81"/>
              </a:rPr>
              <a:t>i</a:t>
            </a:r>
            <a:r>
              <a:rPr lang="en-US" sz="1800" b="0" i="0" u="none" strike="noStrike" baseline="0" dirty="0">
                <a:latin typeface="AdvOT46dcae81"/>
              </a:rPr>
              <a:t>) development of cognitive impairment (MCI or dementia) </a:t>
            </a: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	(ii) development of dementia.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480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9831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578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800" b="1" i="1" dirty="0"/>
              <a:t>BASELINE</a:t>
            </a:r>
            <a:endParaRPr lang="nl-NL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3468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ML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7389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To improve the accuracy and generalizability of our models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compared to other models reported previously, we employed a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multi-objective model optimization procedure using three criteria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(AUC, MCC, and number of variables). Although AUC is commonly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used for model interpretation, it is insensitive to class imbalance.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Therefore, to prevent inaccurate prediction assessment, we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included MCC, as this metric can evaluate accuracy while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considering class balance. This, along with recursive feature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elimination (RFE)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AdvOT46dcae81"/>
              </a:rPr>
              <a:t>33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,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AdvOT46dcae81"/>
              </a:rPr>
              <a:t>34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and k-fold cross-validation, further avoided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the risk of over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+fb"/>
              </a:rPr>
              <a:t>fi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tting and addressed the high number of variables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included in this dataset. We applied multiple ML algorithms, to</a:t>
            </a: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cover a range of different learning strategies, standardly applying</a:t>
            </a: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RFE and multi-objective optimization for each.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7235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AdvOT46dcae81"/>
              </a:rPr>
              <a:t>In the present study, we tested the prediction of two cognitive</a:t>
            </a: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outcome measures in newly diagnosed PD subjects within 8 years,</a:t>
            </a: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using multiple variable subsets and ML algorithms. The generated</a:t>
            </a: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models were assessed for metrics of prediction accuracy and the</a:t>
            </a: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importance of contributing variables. We found that combining</a:t>
            </a: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both biological and clinical variables produced best performing</a:t>
            </a: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models, with a marginal improvement in predictive performance</a:t>
            </a: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compared to models using clinical variables alone. We interpret</a:t>
            </a: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this as evidence of synergistic contribution of multivariate data</a:t>
            </a: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types, producing the most accurate predictions. Of variable</a:t>
            </a: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subsets, the most accurate and balanced prediction was achieved</a:t>
            </a: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when testing for cognitive impairment (MCI and dementia</a:t>
            </a: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combined) using clinical data, giving the highest AUC, MCC</a:t>
            </a: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metrics and balance of sensitivity and speci</a:t>
            </a:r>
            <a:r>
              <a:rPr lang="en-US" sz="1800" b="0" i="0" u="none" strike="noStrike" baseline="0" dirty="0">
                <a:latin typeface="AdvOT46dcae81+fb"/>
              </a:rPr>
              <a:t>fi</a:t>
            </a:r>
            <a:r>
              <a:rPr lang="en-US" sz="1800" b="0" i="0" u="none" strike="noStrike" baseline="0" dirty="0">
                <a:latin typeface="AdvOT46dcae81"/>
              </a:rPr>
              <a:t>city. </a:t>
            </a:r>
          </a:p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0033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u="none" strike="noStrike" baseline="0" dirty="0">
                <a:latin typeface="AdvOT46dcae81"/>
              </a:rPr>
              <a:t>When evaluated</a:t>
            </a:r>
          </a:p>
          <a:p>
            <a:pPr algn="l"/>
            <a:r>
              <a:rPr lang="en-US" sz="1200" b="0" i="0" u="none" strike="noStrike" baseline="0" dirty="0">
                <a:latin typeface="AdvOT46dcae81"/>
              </a:rPr>
              <a:t>individually, nonclinical measures (bio</a:t>
            </a:r>
            <a:r>
              <a:rPr lang="en-US" sz="1200" b="0" i="0" u="none" strike="noStrike" baseline="0" dirty="0">
                <a:latin typeface="AdvOT46dcae81+fb"/>
              </a:rPr>
              <a:t>fl</a:t>
            </a:r>
            <a:r>
              <a:rPr lang="en-US" sz="1200" b="0" i="0" u="none" strike="noStrike" baseline="0" dirty="0">
                <a:latin typeface="AdvOT46dcae81"/>
              </a:rPr>
              <a:t>uids and genetic/epigenetic)</a:t>
            </a:r>
          </a:p>
          <a:p>
            <a:pPr algn="l"/>
            <a:r>
              <a:rPr lang="en-US" sz="1200" b="0" i="0" u="none" strike="noStrike" baseline="0" dirty="0">
                <a:latin typeface="AdvOT46dcae81"/>
              </a:rPr>
              <a:t>showed poor predictive performance, regardless of outcome</a:t>
            </a:r>
          </a:p>
          <a:p>
            <a:pPr algn="l"/>
            <a:r>
              <a:rPr lang="en-US" sz="1200" b="0" i="0" u="none" strike="noStrike" baseline="0" dirty="0">
                <a:latin typeface="AdvOT46dcae81"/>
              </a:rPr>
              <a:t>tested and ML algorithm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733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impairment outcome best performance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2428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impairment outcome best performance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7860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20000"/>
              </a:lnSpc>
            </a:pPr>
            <a:r>
              <a:rPr lang="en-US" dirty="0"/>
              <a:t>CI and Dementia are debilitating non- motor symptoms of PD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Ci holds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	distinct diagnostic challenges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	Higher burden of care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	worse functioning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	lower quality of life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94784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Interesting findings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8003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u="none" strike="noStrike" baseline="0" dirty="0">
                <a:latin typeface="AdvOT46dcae81"/>
              </a:rPr>
              <a:t>Unsurprisingly a high number of contributing variables included</a:t>
            </a:r>
          </a:p>
          <a:p>
            <a:pPr algn="l"/>
            <a:r>
              <a:rPr lang="en-US" sz="1200" b="0" i="0" u="none" strike="noStrike" baseline="0" dirty="0">
                <a:latin typeface="AdvOT46dcae81"/>
              </a:rPr>
              <a:t>cognitive assessments, indicating that there was already a level of</a:t>
            </a:r>
          </a:p>
          <a:p>
            <a:pPr algn="l"/>
            <a:r>
              <a:rPr lang="en-US" sz="1200" b="0" i="0" u="none" strike="noStrike" baseline="0" dirty="0">
                <a:latin typeface="AdvOT46dcae81"/>
              </a:rPr>
              <a:t>cognitive changes present at baseline. This highlights a potential</a:t>
            </a:r>
          </a:p>
          <a:p>
            <a:pPr algn="l"/>
            <a:r>
              <a:rPr lang="en-US" sz="1200" b="0" i="0" u="none" strike="noStrike" baseline="0" dirty="0">
                <a:latin typeface="AdvOT46dcae81"/>
              </a:rPr>
              <a:t>limitation in the inclusion of these variables, as these cognitive</a:t>
            </a:r>
          </a:p>
          <a:p>
            <a:pPr algn="l"/>
            <a:r>
              <a:rPr lang="en-US" sz="1200" b="0" i="0" u="none" strike="noStrike" baseline="0" dirty="0">
                <a:latin typeface="AdvOT46dcae81"/>
              </a:rPr>
              <a:t>assessments are highly associated with the outcome of interest we</a:t>
            </a:r>
          </a:p>
          <a:p>
            <a:pPr algn="l"/>
            <a:r>
              <a:rPr lang="en-US" sz="1200" b="0" i="0" u="none" strike="noStrike" baseline="0" dirty="0">
                <a:latin typeface="AdvOT46dcae81"/>
              </a:rPr>
              <a:t>aimed to predict. However, these measures re</a:t>
            </a:r>
            <a:r>
              <a:rPr lang="en-US" sz="1200" b="0" i="0" u="none" strike="noStrike" baseline="0" dirty="0">
                <a:latin typeface="AdvOT46dcae81+fb"/>
              </a:rPr>
              <a:t>fl</a:t>
            </a:r>
            <a:r>
              <a:rPr lang="en-US" sz="1200" b="0" i="0" u="none" strike="noStrike" baseline="0" dirty="0">
                <a:latin typeface="AdvOT46dcae81"/>
              </a:rPr>
              <a:t>ect an assessment</a:t>
            </a:r>
          </a:p>
          <a:p>
            <a:pPr algn="l"/>
            <a:r>
              <a:rPr lang="en-US" sz="1200" b="0" i="0" u="none" strike="noStrike" baseline="0" dirty="0">
                <a:latin typeface="AdvOT46dcae81"/>
              </a:rPr>
              <a:t>time 1</a:t>
            </a:r>
            <a:r>
              <a:rPr lang="en-US" sz="1200" b="0" i="0" u="none" strike="noStrike" baseline="0" dirty="0">
                <a:latin typeface="AdvOT46dcae81+20"/>
              </a:rPr>
              <a:t>–</a:t>
            </a:r>
            <a:r>
              <a:rPr lang="en-US" sz="1200" b="0" i="0" u="none" strike="noStrike" baseline="0" dirty="0">
                <a:latin typeface="AdvOT46dcae81"/>
              </a:rPr>
              <a:t>7 years before a clinically diagnosed conversion to either</a:t>
            </a:r>
          </a:p>
          <a:p>
            <a:pPr algn="l"/>
            <a:r>
              <a:rPr lang="en-US" sz="1200" b="0" i="0" u="none" strike="noStrike" baseline="0" dirty="0">
                <a:latin typeface="AdvOT46dcae81"/>
              </a:rPr>
              <a:t>MCI or dementia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2666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 sz="1800" b="0" i="0" u="none" strike="noStrike" baseline="0" dirty="0">
                <a:solidFill>
                  <a:srgbClr val="000000"/>
                </a:solidFill>
                <a:latin typeface="AdvOT46dcae81"/>
              </a:rPr>
              <a:t>Although anxiety is less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associated as a predictive variable for cognition within PD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AdvOT46dcae81"/>
              </a:rPr>
              <a:t>29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, it has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been associated as a predictor of worse cognitive prognosis in</a:t>
            </a:r>
          </a:p>
          <a:p>
            <a:pPr algn="l"/>
            <a:r>
              <a:rPr lang="nl-NL" sz="1800" b="0" i="0" u="none" strike="noStrike" baseline="0" dirty="0">
                <a:solidFill>
                  <a:srgbClr val="000000"/>
                </a:solidFill>
                <a:latin typeface="AdvOT46dcae81"/>
              </a:rPr>
              <a:t>general population studies</a:t>
            </a:r>
            <a:r>
              <a:rPr lang="nl-NL" sz="1800" b="0" i="0" u="none" strike="noStrike" baseline="0" dirty="0">
                <a:solidFill>
                  <a:srgbClr val="0000FF"/>
                </a:solidFill>
                <a:latin typeface="AdvOT46dcae81"/>
              </a:rPr>
              <a:t>30</a:t>
            </a:r>
            <a:r>
              <a:rPr lang="nl-NL" sz="1800" b="0" i="0" u="none" strike="noStrike" baseline="0" dirty="0">
                <a:solidFill>
                  <a:srgbClr val="000000"/>
                </a:solidFill>
                <a:latin typeface="AdvOT46dcae81"/>
              </a:rPr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0069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03403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Additionally, one measure of blood DNA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methylation, cg13953978, was included in multiple combined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models. This locus has been previously associated with multiple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neurodegenerative diseases and, of note, we observe the same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direction of effect between cognitively impaired and preserved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individuals in this study and previously reported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+fb"/>
              </a:rPr>
              <a:t>fi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ndings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AdvOT46dcae81"/>
              </a:rPr>
              <a:t>31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52273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AdvOT46dcae81"/>
              </a:rPr>
              <a:t>Within combined models utilizing both biological and clinical</a:t>
            </a: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variables, ratios of CSF protein measures of total-tau, phospho-tau</a:t>
            </a: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and amyloid-</a:t>
            </a:r>
            <a:r>
              <a:rPr lang="en-US" sz="1800" b="0" i="0" u="none" strike="noStrike" baseline="0" dirty="0">
                <a:latin typeface="AdvOT46dcae81+03"/>
              </a:rPr>
              <a:t>β </a:t>
            </a:r>
            <a:r>
              <a:rPr lang="en-US" sz="1800" b="0" i="0" u="none" strike="noStrike" baseline="0" dirty="0">
                <a:latin typeface="AdvOT46dcae81"/>
              </a:rPr>
              <a:t>(1</a:t>
            </a:r>
            <a:r>
              <a:rPr lang="en-US" sz="1800" b="0" i="0" u="none" strike="noStrike" baseline="0" dirty="0">
                <a:latin typeface="AdvOT46dcae81+20"/>
              </a:rPr>
              <a:t>–</a:t>
            </a:r>
            <a:r>
              <a:rPr lang="en-US" sz="1800" b="0" i="0" u="none" strike="noStrike" baseline="0" dirty="0">
                <a:latin typeface="AdvOT46dcae81"/>
              </a:rPr>
              <a:t>42), had a high contributory effect across</a:t>
            </a:r>
          </a:p>
          <a:p>
            <a:pPr algn="l"/>
            <a:r>
              <a:rPr lang="nl-NL" sz="1800" b="0" i="0" u="none" strike="noStrike" baseline="0" dirty="0">
                <a:latin typeface="AdvOT46dcae81"/>
              </a:rPr>
              <a:t>multiple ML algorithms.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66830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8377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9864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summary, after evaluating multiple predictive variable types</a:t>
            </a:r>
          </a:p>
          <a:p>
            <a:r>
              <a:rPr lang="en-US" dirty="0"/>
              <a:t>and outcomes, we established a model that accurately predicted</a:t>
            </a:r>
          </a:p>
          <a:p>
            <a:r>
              <a:rPr lang="en-US" dirty="0"/>
              <a:t>cognitive impairment and preserved normal cognition over a</a:t>
            </a:r>
          </a:p>
          <a:p>
            <a:r>
              <a:rPr lang="en-US" dirty="0"/>
              <a:t>follow-up 8-year time span. This prediction was largely driven by</a:t>
            </a:r>
          </a:p>
          <a:p>
            <a:r>
              <a:rPr lang="en-US" dirty="0"/>
              <a:t>clinical measures of both known risk factors and more novel</a:t>
            </a:r>
          </a:p>
          <a:p>
            <a:r>
              <a:rPr lang="en-US" dirty="0"/>
              <a:t>measures, but also variably included biological variables. This work</a:t>
            </a:r>
          </a:p>
          <a:p>
            <a:r>
              <a:rPr lang="en-US" dirty="0"/>
              <a:t>supports evidence of anxiety and olfactory impairment as</a:t>
            </a:r>
          </a:p>
          <a:p>
            <a:r>
              <a:rPr lang="en-US" dirty="0"/>
              <a:t>potential predictors of cognition in PD and highlights epigenetic</a:t>
            </a:r>
          </a:p>
          <a:p>
            <a:r>
              <a:rPr lang="en-US" dirty="0"/>
              <a:t>measures of DNA methylation as biological predictive variables</a:t>
            </a:r>
          </a:p>
          <a:p>
            <a:r>
              <a:rPr lang="en-US" dirty="0"/>
              <a:t>requiring further investigation.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7300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summary, after evaluating multiple predictive variable types</a:t>
            </a:r>
          </a:p>
          <a:p>
            <a:r>
              <a:rPr lang="en-US" dirty="0"/>
              <a:t>and outcomes, we established a model that accurately predicted</a:t>
            </a:r>
          </a:p>
          <a:p>
            <a:r>
              <a:rPr lang="en-US" dirty="0"/>
              <a:t>cognitive impairment and preserved normal cognition over a</a:t>
            </a:r>
          </a:p>
          <a:p>
            <a:r>
              <a:rPr lang="en-US" dirty="0"/>
              <a:t>follow-up 8-year time span. This prediction was largely driven by</a:t>
            </a:r>
          </a:p>
          <a:p>
            <a:r>
              <a:rPr lang="en-US" dirty="0"/>
              <a:t>clinical measures of both known risk factors and more novel</a:t>
            </a:r>
          </a:p>
          <a:p>
            <a:r>
              <a:rPr lang="en-US" dirty="0"/>
              <a:t>measures, but also variably included biological variables. This work</a:t>
            </a:r>
          </a:p>
          <a:p>
            <a:r>
              <a:rPr lang="en-US" dirty="0"/>
              <a:t>supports evidence of anxiety and olfactory impairment as</a:t>
            </a:r>
          </a:p>
          <a:p>
            <a:r>
              <a:rPr lang="en-US" dirty="0"/>
              <a:t>potential predictors of cognition in PD and highlights epigenetic</a:t>
            </a:r>
          </a:p>
          <a:p>
            <a:r>
              <a:rPr lang="en-US" dirty="0"/>
              <a:t>measures of DNA methylation as biological predictive variables</a:t>
            </a:r>
          </a:p>
          <a:p>
            <a:r>
              <a:rPr lang="en-US" dirty="0"/>
              <a:t>requiring further investigation.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2666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20000"/>
              </a:lnSpc>
            </a:pP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Cross sect Studies show ~30% in PD have Dementia</a:t>
            </a:r>
          </a:p>
          <a:p>
            <a:pPr marL="457200" marR="0" lvl="1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with 20-25 % mild levels of cognitive impairment (MCI), as early as diagnosis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Longitudinal studies indicate an Average of 50% of PD patients develop dementia within 10 years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5503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summary, after evaluating multiple predictive variable types</a:t>
            </a:r>
          </a:p>
          <a:p>
            <a:r>
              <a:rPr lang="en-US" dirty="0"/>
              <a:t>and outcomes, we established a model that accurately predicted</a:t>
            </a:r>
          </a:p>
          <a:p>
            <a:r>
              <a:rPr lang="en-US" dirty="0"/>
              <a:t>cognitive impairment and preserved normal cognition over a</a:t>
            </a:r>
          </a:p>
          <a:p>
            <a:r>
              <a:rPr lang="en-US" dirty="0"/>
              <a:t>follow-up 8-year time span. This prediction was largely driven by</a:t>
            </a:r>
          </a:p>
          <a:p>
            <a:r>
              <a:rPr lang="en-US" dirty="0"/>
              <a:t>clinical measures of both known risk factors and more novel</a:t>
            </a:r>
          </a:p>
          <a:p>
            <a:r>
              <a:rPr lang="en-US" dirty="0"/>
              <a:t>measures, but also variably included biological variables. This work</a:t>
            </a:r>
          </a:p>
          <a:p>
            <a:r>
              <a:rPr lang="en-US" dirty="0"/>
              <a:t>supports evidence of anxiety and olfactory impairment as</a:t>
            </a:r>
          </a:p>
          <a:p>
            <a:r>
              <a:rPr lang="en-US" dirty="0"/>
              <a:t>potential predictors of cognition in PD and highlights epigenetic</a:t>
            </a:r>
          </a:p>
          <a:p>
            <a:r>
              <a:rPr lang="en-US" dirty="0"/>
              <a:t>measures of DNA methylation as biological predictive variables</a:t>
            </a:r>
          </a:p>
          <a:p>
            <a:r>
              <a:rPr lang="en-US" dirty="0"/>
              <a:t>requiring further investigation.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52831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latin typeface="AdvOT46dcae81"/>
              </a:rPr>
              <a:t>Sensitivity analysis of the effect of cognitive</a:t>
            </a: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variables in prediction con</a:t>
            </a:r>
            <a:r>
              <a:rPr lang="en-US" sz="1800" b="0" i="0" u="none" strike="noStrike" baseline="0" dirty="0">
                <a:latin typeface="AdvOT46dcae81+fb"/>
              </a:rPr>
              <a:t>fi</a:t>
            </a:r>
            <a:r>
              <a:rPr lang="en-US" sz="1800" b="0" i="0" u="none" strike="noStrike" baseline="0" dirty="0">
                <a:latin typeface="AdvOT46dcae81"/>
              </a:rPr>
              <a:t>rmed that cognitive variables had a</a:t>
            </a: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large contributory effect to predictions although increased</a:t>
            </a: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sensitivity was observed with the inclusion of noncognitive clinical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variables. Top contributing noncognitive variables included age at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onset of PD, anxiety, and olfactory impairment. Older age of PD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onset, which we observe within the cognitive decline group, is a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well-established and validated risk factor for PD-cognitive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decline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AdvOT46dcae81"/>
              </a:rPr>
              <a:t>4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. Olfactory impairment has been increasingly associated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with cognitive impairment in PD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AdvOT46dcae81"/>
              </a:rPr>
              <a:t>25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+20"/>
              </a:rPr>
              <a:t>–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AdvOT46dcae81"/>
              </a:rPr>
              <a:t>28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. Although anxiety is less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associated as a predictive variable for cognition within PD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AdvOT46dcae81"/>
              </a:rPr>
              <a:t>29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, it has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been associated as a predictor of worse cognitive prognosis in</a:t>
            </a:r>
          </a:p>
          <a:p>
            <a:pPr algn="l"/>
            <a:r>
              <a:rPr lang="nl-NL" sz="1800" b="0" i="0" u="none" strike="noStrike" baseline="0" dirty="0">
                <a:solidFill>
                  <a:srgbClr val="000000"/>
                </a:solidFill>
                <a:latin typeface="AdvOT46dcae81"/>
              </a:rPr>
              <a:t>general population studies</a:t>
            </a:r>
            <a:r>
              <a:rPr lang="nl-NL" sz="1800" b="0" i="0" u="none" strike="noStrike" baseline="0" dirty="0">
                <a:solidFill>
                  <a:srgbClr val="0000FF"/>
                </a:solidFill>
                <a:latin typeface="AdvOT46dcae81"/>
              </a:rPr>
              <a:t>30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28951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Combining clinical and biological yields best accuracy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Comparing outcomes, prediction of combined cognitive impairment,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merging cases developing either MCI or dementia,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consistently outperformed dementia conversion alone, which we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interpret as being driven by poor differentiation of MCI individuals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when predicting dementia conversion. Indeed, models tested to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stratify MCI from dementia cases performed poorly with low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speci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+fb"/>
              </a:rPr>
              <a:t>fi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city of predictions. MCI is a well-established risk factor for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future dementia development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AdvOT46dcae81"/>
              </a:rPr>
              <a:t>4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, and previous studies show higher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dropout within PPMI is associated with worse cognitive performance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AdvOT46dcae81"/>
              </a:rPr>
              <a:t>24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Given this, the overall progression pro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+fb"/>
              </a:rPr>
              <a:t>fi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le of MCI and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dementia, as subsets within this study, might not differ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substantially, with MCI patients potentially converting to dementia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in unobserved events. This further supports the use of a combined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cognitive impairment group, with best prediction being observed</a:t>
            </a:r>
          </a:p>
          <a:p>
            <a:pPr algn="l"/>
            <a:r>
              <a:rPr lang="nl-NL" sz="1800" b="0" i="0" u="none" strike="noStrike" baseline="0" dirty="0">
                <a:solidFill>
                  <a:srgbClr val="000000"/>
                </a:solidFill>
                <a:latin typeface="AdvOT46dcae81"/>
              </a:rPr>
              <a:t>for this outcome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4798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20000"/>
              </a:lnSpc>
            </a:pPr>
            <a:r>
              <a:rPr lang="en-US" dirty="0"/>
              <a:t>Despite the high prevalence,  it is underdiagnosed in most clinical settings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Partially due to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	the complexity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	and the multi-domain nature of cognitive </a:t>
            </a:r>
            <a:r>
              <a:rPr lang="en-US" dirty="0" err="1"/>
              <a:t>dysfucnt</a:t>
            </a: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3127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20000"/>
              </a:lnSpc>
            </a:pPr>
            <a:r>
              <a:rPr lang="en-US" dirty="0"/>
              <a:t>However, some demographic and clinical measures are predictive in</a:t>
            </a:r>
            <a:r>
              <a:rPr lang="en-US" b="1" dirty="0"/>
              <a:t> PD-cognitive impairment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Such as: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	age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	Hallucinations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	REM sleep disorder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	Severity of parkinsonism -&gt; non-tremor symptoms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There is  considerable research interest in identifying objective biomarkers, including structural and functional imaging, biofluid measures and genetic risk.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6373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though there are some predictive measures, there are some challenges in predicting cognitive outcome in PD</a:t>
            </a:r>
          </a:p>
          <a:p>
            <a:r>
              <a:rPr lang="en-US" dirty="0"/>
              <a:t>	High heterogeneity within condition</a:t>
            </a:r>
          </a:p>
          <a:p>
            <a:r>
              <a:rPr lang="en-US" dirty="0"/>
              <a:t>	High interindividual variation </a:t>
            </a:r>
          </a:p>
          <a:p>
            <a:r>
              <a:rPr lang="en-US" dirty="0"/>
              <a:t>		due to clinical presentation and progression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2676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potential solution is using algorithms that combine multiple measures, </a:t>
            </a:r>
          </a:p>
          <a:p>
            <a:r>
              <a:rPr lang="en-US" dirty="0"/>
              <a:t>however</a:t>
            </a:r>
          </a:p>
          <a:p>
            <a:pPr algn="l"/>
            <a:r>
              <a:rPr lang="nl-NL" sz="1800" b="0" i="0" u="none" strike="noStrike" baseline="0" dirty="0">
                <a:latin typeface="AdvOT46dcae81"/>
              </a:rPr>
              <a:t>Employing </a:t>
            </a:r>
            <a:r>
              <a:rPr lang="en-US" sz="1800" b="0" i="0" u="none" strike="noStrike" baseline="0" dirty="0">
                <a:latin typeface="AdvOT46dcae81"/>
              </a:rPr>
              <a:t>multivariate panels of data, comes with limitations implicit in the complexity of multi-modal data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819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 sz="1800" b="0" i="0" u="none" strike="noStrike" baseline="0" dirty="0">
                <a:latin typeface="AdvOT46dcae81"/>
              </a:rPr>
              <a:t>Compared to </a:t>
            </a:r>
            <a:r>
              <a:rPr lang="en-US" sz="1800" b="0" i="0" u="none" strike="noStrike" baseline="0" dirty="0">
                <a:latin typeface="AdvOT46dcae81"/>
              </a:rPr>
              <a:t>classical statistical methodology, learning-based methods bene</a:t>
            </a:r>
            <a:r>
              <a:rPr lang="en-US" sz="1800" b="0" i="0" u="none" strike="noStrike" baseline="0" dirty="0">
                <a:latin typeface="AdvOT46dcae81+fb"/>
              </a:rPr>
              <a:t>fi</a:t>
            </a:r>
            <a:r>
              <a:rPr lang="en-US" sz="1800" b="0" i="0" u="none" strike="noStrike" baseline="0" dirty="0">
                <a:latin typeface="AdvOT46dcae81"/>
              </a:rPr>
              <a:t>t</a:t>
            </a: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from being able to </a:t>
            </a: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	process high-dimensional and complex data,</a:t>
            </a:r>
          </a:p>
          <a:p>
            <a:pPr algn="l"/>
            <a:r>
              <a:rPr lang="en-US" sz="1800" b="0" i="0" u="none" strike="noStrike" baseline="0" dirty="0">
                <a:latin typeface="AdvOT46dcae81+fb"/>
              </a:rPr>
              <a:t>	fi</a:t>
            </a:r>
            <a:r>
              <a:rPr lang="en-US" sz="1800" b="0" i="0" u="none" strike="noStrike" baseline="0" dirty="0">
                <a:latin typeface="AdvOT46dcae81"/>
              </a:rPr>
              <a:t>nding both linear and nonlinear associations</a:t>
            </a: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	extracting </a:t>
            </a:r>
            <a:r>
              <a:rPr lang="nl-NL" sz="1800" b="0" i="0" u="none" strike="noStrike" baseline="0" dirty="0">
                <a:latin typeface="AdvOT46dcae81"/>
              </a:rPr>
              <a:t>meaningful variables of interest</a:t>
            </a:r>
          </a:p>
          <a:p>
            <a:pPr algn="l"/>
            <a:endParaRPr lang="nl-NL" sz="1800" b="0" i="0" u="none" strike="noStrike" baseline="0" dirty="0">
              <a:latin typeface="AdvOT46dcae81"/>
            </a:endParaRPr>
          </a:p>
          <a:p>
            <a:pPr algn="l"/>
            <a:r>
              <a:rPr lang="nl-NL" sz="1800" b="0" i="0" u="none" strike="noStrike" baseline="0" dirty="0">
                <a:latin typeface="AdvOT46dcae81"/>
              </a:rPr>
              <a:t>As such, this is a growing area of reseach focusing on 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	Identifying data-driven subtypes of disease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	 predict disease progression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	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AdvOT46dcae81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46dcae81"/>
              </a:rPr>
              <a:t>future cognitive outcomes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6950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AdvOT46dcae81"/>
              </a:rPr>
              <a:t>We assessed longitudinal records of cognitive diagnoses in the Parkinson</a:t>
            </a:r>
            <a:r>
              <a:rPr lang="en-US" sz="1800" b="0" i="0" u="none" strike="noStrike" baseline="0" dirty="0">
                <a:latin typeface="AdvOT46dcae81+20"/>
              </a:rPr>
              <a:t>’</a:t>
            </a:r>
            <a:r>
              <a:rPr lang="en-US" sz="1800" b="0" i="0" u="none" strike="noStrike" baseline="0" dirty="0">
                <a:latin typeface="AdvOT46dcae81"/>
              </a:rPr>
              <a:t>s Progression Markers </a:t>
            </a:r>
            <a:r>
              <a:rPr lang="nl-NL" sz="1800" b="0" i="0" u="none" strike="noStrike" baseline="0" dirty="0">
                <a:latin typeface="AdvOT46dcae81"/>
              </a:rPr>
              <a:t>Initiative (PPMI)</a:t>
            </a: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	well-characterized cohort of early PD patients</a:t>
            </a:r>
          </a:p>
          <a:p>
            <a:pPr algn="l"/>
            <a:r>
              <a:rPr lang="en-US" sz="1800" b="0" i="0" u="none" strike="noStrike" baseline="0" dirty="0">
                <a:latin typeface="AdvOT46dcae81"/>
              </a:rPr>
              <a:t>	used multiple ML methods to predict cognitive outcome using baseline variables. </a:t>
            </a:r>
          </a:p>
          <a:p>
            <a:pPr algn="l"/>
            <a:endParaRPr lang="en-US" sz="1800" b="0" i="0" u="none" strike="noStrike" baseline="0" dirty="0">
              <a:latin typeface="AdvOT46dcae81"/>
            </a:endParaRPr>
          </a:p>
          <a:p>
            <a:pPr algn="l"/>
            <a:endParaRPr lang="en-US" sz="1800" b="0" i="0" u="none" strike="noStrike" baseline="0" dirty="0">
              <a:latin typeface="AdvOT46dcae81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657B9-F8CD-4936-BDF0-1413723FCEC3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0580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Abadi" panose="020B06040201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Abadi" panose="020B0604020104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24110D5-E381-48E0-9A84-E7D948C97831}" type="datetime1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308F653-A7D4-4645-A41A-DAB237FB1E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5364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0B6C-38F4-4AF6-BEFC-FD0E0E36BE2D}" type="datetime1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9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572A2-B949-49D1-A6D1-99A01F1B614F}" type="datetime1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6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5F7DC6F-F10E-46D1-8CE9-A5EF4B01AE4E}"/>
              </a:ext>
            </a:extLst>
          </p:cNvPr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2400" b="0">
                <a:latin typeface="Abadi" panose="020B06040201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>
                <a:latin typeface="Abadi" panose="020B0604020104020204" pitchFamily="34" charset="0"/>
              </a:defRPr>
            </a:lvl1pPr>
            <a:lvl2pPr>
              <a:defRPr sz="2800">
                <a:latin typeface="Abadi" panose="020B0604020104020204" pitchFamily="34" charset="0"/>
              </a:defRPr>
            </a:lvl2pPr>
            <a:lvl3pPr>
              <a:defRPr sz="2400">
                <a:latin typeface="Abadi" panose="020B0604020104020204" pitchFamily="34" charset="0"/>
              </a:defRPr>
            </a:lvl3pPr>
            <a:lvl4pPr>
              <a:defRPr sz="2400">
                <a:latin typeface="Abadi" panose="020B0604020104020204" pitchFamily="34" charset="0"/>
              </a:defRPr>
            </a:lvl4pPr>
            <a:lvl5pPr>
              <a:defRPr sz="2400">
                <a:latin typeface="Abadi" panose="020B06040201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7920-FF5A-4F7F-9A8B-27F6452567AB}" type="datetime1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latin typeface="Abadi" panose="020B0604020104020204" pitchFamily="34" charset="0"/>
              </a:defRPr>
            </a:lvl1pPr>
          </a:lstStyle>
          <a:p>
            <a:fld id="{7308F653-A7D4-4645-A41A-DAB237FB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06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67D93-9B0D-467C-BCB1-C6ADC64D77AE}" type="datetime1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2316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C6F0-8C83-4E16-89A7-97649716617F}" type="datetime1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3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CC803-7DE3-4988-A555-68C3FF4E8102}" type="datetime1">
              <a:rPr lang="en-US" smtClean="0"/>
              <a:t>11/17/2022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12235-4043-4CBC-B7C8-934F1D740402}" type="datetime1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3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B1548-E59A-4FD5-82E5-321E871AA15B}" type="datetime1">
              <a:rPr lang="en-US" smtClean="0"/>
              <a:t>11/17/2022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1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CA18-A350-4A7D-B695-AF0B94BAD57D}" type="datetime1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426E-A54F-4D2B-902D-DE369FD9F14C}" type="datetime1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6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3F9BC9D-EA20-473B-9160-9FF7660F9ACB}" type="datetime1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308F653-A7D4-4645-A41A-DAB237FB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9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4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" Target="slide54.xml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C34A72F-9814-587F-E5B0-34A1C17F26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3000"/>
          </a:blip>
          <a:srcRect r="14876" b="7003"/>
          <a:stretch/>
        </p:blipFill>
        <p:spPr>
          <a:xfrm>
            <a:off x="1" y="7359"/>
            <a:ext cx="4448003" cy="6850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8C6C4E-1CED-D1AB-BA6B-54B3DAADF4B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696969">
                <a:tint val="45000"/>
                <a:satMod val="400000"/>
              </a:srgbClr>
            </a:duotone>
            <a:alphaModFix amt="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8544" y="1"/>
            <a:ext cx="5783456" cy="68603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5440" y="1421069"/>
            <a:ext cx="10991188" cy="327546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cs typeface="Arial" panose="020B0604020202020204" pitchFamily="34" charset="0"/>
              </a:rPr>
              <a:t>Machine learning-based prediction of cognitive outcomes in de</a:t>
            </a:r>
            <a:br>
              <a:rPr lang="en-US" sz="3200" dirty="0">
                <a:cs typeface="Arial" panose="020B0604020202020204" pitchFamily="34" charset="0"/>
              </a:rPr>
            </a:br>
            <a:r>
              <a:rPr lang="en-US" sz="3200" dirty="0">
                <a:cs typeface="Arial" panose="020B0604020202020204" pitchFamily="34" charset="0"/>
              </a:rPr>
              <a:t>novo Parkinson’s disease</a:t>
            </a:r>
            <a:br>
              <a:rPr lang="en-GB" sz="2800" dirty="0">
                <a:cs typeface="Arial" panose="020B0604020202020204" pitchFamily="34" charset="0"/>
              </a:rPr>
            </a:br>
            <a:r>
              <a:rPr lang="en-GB" sz="1800" dirty="0">
                <a:cs typeface="Arial" panose="020B0604020202020204" pitchFamily="34" charset="0"/>
              </a:rPr>
              <a:t>Rick Reijnders</a:t>
            </a:r>
            <a:br>
              <a:rPr lang="en-GB" sz="1800" dirty="0">
                <a:cs typeface="Arial" panose="020B0604020202020204" pitchFamily="34" charset="0"/>
              </a:rPr>
            </a:br>
            <a:br>
              <a:rPr lang="en-GB" sz="1800" dirty="0">
                <a:cs typeface="Arial" panose="020B0604020202020204" pitchFamily="34" charset="0"/>
              </a:rPr>
            </a:b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DF79C-959E-43E0-FF32-8872965ED01C}"/>
              </a:ext>
            </a:extLst>
          </p:cNvPr>
          <p:cNvSpPr txBox="1"/>
          <p:nvPr/>
        </p:nvSpPr>
        <p:spPr>
          <a:xfrm>
            <a:off x="905440" y="4193797"/>
            <a:ext cx="91411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nl-NL" sz="1400" b="0" i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badi" panose="020B0604020104020204" pitchFamily="34" charset="0"/>
              </a:rPr>
              <a:t>Harvey, J., Reijnders, R.A., Cavill, R. </a:t>
            </a:r>
            <a:r>
              <a:rPr lang="nl-NL" sz="1400" b="0" i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badi" panose="020B0604020104020204" pitchFamily="34" charset="0"/>
              </a:rPr>
              <a:t>et al.</a:t>
            </a:r>
            <a:r>
              <a:rPr lang="nl-NL" sz="1400" b="0" i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badi" panose="020B0604020104020204" pitchFamily="34" charset="0"/>
              </a:rPr>
              <a:t> Machine learning-based prediction of cognitive outcomes in de novo Parkinson’s disease. </a:t>
            </a:r>
            <a:r>
              <a:rPr lang="nl-NL" sz="1400" b="0" i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badi" panose="020B0604020104020204" pitchFamily="34" charset="0"/>
              </a:rPr>
              <a:t>npj Parkinsons Dis.</a:t>
            </a:r>
            <a:r>
              <a:rPr lang="nl-NL" sz="1400" b="0" i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badi" panose="020B0604020104020204" pitchFamily="34" charset="0"/>
              </a:rPr>
              <a:t> </a:t>
            </a:r>
            <a:r>
              <a:rPr lang="nl-NL" sz="1400" b="1" i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badi" panose="020B0604020104020204" pitchFamily="34" charset="0"/>
              </a:rPr>
              <a:t>8</a:t>
            </a:r>
            <a:r>
              <a:rPr lang="nl-NL" sz="1400" b="0" i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badi" panose="020B0604020104020204" pitchFamily="34" charset="0"/>
              </a:rPr>
              <a:t>, 150 (2022). https://doi.org/10.1038/s41531-022-00409-5</a:t>
            </a:r>
            <a:endParaRPr lang="nl-NL" sz="1400" dirty="0">
              <a:solidFill>
                <a:schemeClr val="bg1">
                  <a:lumMod val="50000"/>
                  <a:lumOff val="50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D0A50-45BF-EF6C-2239-8B8DB28748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537" y="6243091"/>
            <a:ext cx="1417350" cy="543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EDF9B2-D869-65C7-2EF7-9A6E8E4D80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31" y="6262420"/>
            <a:ext cx="1415434" cy="4469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461B2A-14FB-7009-1219-5B2EC4A1AF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5616" y="6194269"/>
            <a:ext cx="1297070" cy="5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0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2937A-3D3D-C757-F231-CC7C161F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8621D-EB32-900B-CE9A-2DEFD0C7D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Parkinson's Progression Markers Initiative (PPMI)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Outcomes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Cognitive impairment</a:t>
            </a:r>
          </a:p>
          <a:p>
            <a:pPr lvl="1"/>
            <a:r>
              <a:rPr lang="nl-NL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Dementia</a:t>
            </a:r>
          </a:p>
          <a:p>
            <a:pPr lvl="1"/>
            <a:r>
              <a:rPr lang="nl-NL" dirty="0">
                <a:solidFill>
                  <a:schemeClr val="bg1">
                    <a:lumMod val="65000"/>
                    <a:lumOff val="35000"/>
                  </a:schemeClr>
                </a:solidFill>
              </a:rPr>
              <a:t>8-year time period, baseline (early PD)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Aim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Establish powerful multivariate predictive models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Highlight important predictive variables</a:t>
            </a:r>
          </a:p>
          <a:p>
            <a:pPr lvl="1"/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A9E25-7A8F-5275-81FF-C33913E7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80DB89-C420-98D9-BB38-AC8BB6A6E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48" y="5723552"/>
            <a:ext cx="2366167" cy="91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4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2937A-3D3D-C757-F231-CC7C161F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8621D-EB32-900B-CE9A-2DEFD0C7D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Parkinson’s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Progression Markers Initiative (PPMI)</a:t>
            </a:r>
          </a:p>
          <a:p>
            <a:r>
              <a:rPr lang="en-US" dirty="0"/>
              <a:t>Outcomes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Cognitive impairment</a:t>
            </a:r>
          </a:p>
          <a:p>
            <a:pPr lvl="1"/>
            <a:r>
              <a:rPr lang="nl-NL" dirty="0">
                <a:solidFill>
                  <a:schemeClr val="tx1"/>
                </a:solidFill>
              </a:rPr>
              <a:t>Dementia</a:t>
            </a:r>
          </a:p>
          <a:p>
            <a:pPr lvl="1"/>
            <a:r>
              <a:rPr lang="nl-NL" dirty="0">
                <a:solidFill>
                  <a:schemeClr val="tx1"/>
                </a:solidFill>
              </a:rPr>
              <a:t>8-year time period, baseline (early PD)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Aim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Establish powerful multivariate predictive models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Highlight important predictive variables</a:t>
            </a:r>
          </a:p>
          <a:p>
            <a:pPr lvl="1"/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A9E25-7A8F-5275-81FF-C33913E7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80DB89-C420-98D9-BB38-AC8BB6A6E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48" y="5723552"/>
            <a:ext cx="2366167" cy="91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9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2937A-3D3D-C757-F231-CC7C161F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8621D-EB32-900B-CE9A-2DEFD0C7D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Parkinson’s Progression Markers Initiative (PPMI)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Outcomes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Cognitive impairment</a:t>
            </a:r>
          </a:p>
          <a:p>
            <a:pPr lvl="1"/>
            <a:r>
              <a:rPr lang="nl-NL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Dementia</a:t>
            </a:r>
          </a:p>
          <a:p>
            <a:pPr lvl="1"/>
            <a:r>
              <a:rPr lang="nl-NL" dirty="0">
                <a:solidFill>
                  <a:schemeClr val="bg1">
                    <a:lumMod val="65000"/>
                    <a:lumOff val="35000"/>
                  </a:schemeClr>
                </a:solidFill>
              </a:rPr>
              <a:t>8-year time period, baseline (early PD)</a:t>
            </a:r>
          </a:p>
          <a:p>
            <a:r>
              <a:rPr lang="en-US" dirty="0"/>
              <a:t>Aim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Establish powerful multivariate predictive models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Highlight important predictive variables</a:t>
            </a:r>
          </a:p>
          <a:p>
            <a:pPr lvl="1"/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A9E25-7A8F-5275-81FF-C33913E7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80DB89-C420-98D9-BB38-AC8BB6A6E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48" y="5723552"/>
            <a:ext cx="2366167" cy="91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D29B5BD-C3AE-CC40-4167-D6F7F4875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63" y="1404000"/>
            <a:ext cx="5106409" cy="494430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BBEA94F9-E56B-0E72-2A7D-1DD2DB406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nl-NL" dirty="0"/>
              <a:t>Subsetting cognitive outcome groups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BFFF9E-1288-2CE5-E422-214CB08C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7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3840769-C240-EADE-0BDF-B14605584C81}"/>
              </a:ext>
            </a:extLst>
          </p:cNvPr>
          <p:cNvSpPr txBox="1"/>
          <p:nvPr/>
        </p:nvSpPr>
        <p:spPr>
          <a:xfrm>
            <a:off x="6504495" y="1900598"/>
            <a:ext cx="3676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Cognitive impairment outcome</a:t>
            </a:r>
          </a:p>
          <a:p>
            <a:r>
              <a:rPr lang="en-US" i="1" dirty="0">
                <a:latin typeface="Abadi" panose="020B0604020104020204" pitchFamily="34" charset="0"/>
              </a:rPr>
              <a:t>Development of overall cognitive impairment in 8 years</a:t>
            </a:r>
          </a:p>
          <a:p>
            <a:endParaRPr lang="en-US" i="1" dirty="0">
              <a:latin typeface="Abadi" panose="020B0604020104020204" pitchFamily="34" charset="0"/>
            </a:endParaRPr>
          </a:p>
          <a:p>
            <a:r>
              <a:rPr lang="en-US" dirty="0">
                <a:solidFill>
                  <a:srgbClr val="C00000"/>
                </a:solidFill>
                <a:latin typeface="Abadi" panose="020B0604020104020204" pitchFamily="34" charset="0"/>
              </a:rPr>
              <a:t>MCI + Dementia </a:t>
            </a:r>
            <a:r>
              <a:rPr lang="en-US" dirty="0">
                <a:latin typeface="Abadi" panose="020B0604020104020204" pitchFamily="34" charset="0"/>
              </a:rPr>
              <a:t>vs</a:t>
            </a:r>
            <a:r>
              <a:rPr lang="en-US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Abadi" panose="020B0604020104020204" pitchFamily="34" charset="0"/>
              </a:rPr>
              <a:t>Normal + SCD </a:t>
            </a:r>
            <a:endParaRPr lang="nl-NL" dirty="0">
              <a:solidFill>
                <a:srgbClr val="C00000"/>
              </a:solidFill>
              <a:latin typeface="Abadi" panose="020B06040201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839704-004F-03E9-6501-6A255BEB2566}"/>
              </a:ext>
            </a:extLst>
          </p:cNvPr>
          <p:cNvGrpSpPr/>
          <p:nvPr/>
        </p:nvGrpSpPr>
        <p:grpSpPr>
          <a:xfrm>
            <a:off x="401763" y="1404000"/>
            <a:ext cx="5106409" cy="4944300"/>
            <a:chOff x="401763" y="1079287"/>
            <a:chExt cx="5106409" cy="49443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D29B5BD-C3AE-CC40-4167-D6F7F4875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63" y="1079287"/>
              <a:ext cx="5106409" cy="49443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37A3564-653A-3AE4-0DA2-E2D364EC84C6}"/>
                </a:ext>
              </a:extLst>
            </p:cNvPr>
            <p:cNvSpPr txBox="1"/>
            <p:nvPr/>
          </p:nvSpPr>
          <p:spPr>
            <a:xfrm>
              <a:off x="981076" y="5526627"/>
              <a:ext cx="5565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n w="3175">
                    <a:noFill/>
                  </a:ln>
                  <a:solidFill>
                    <a:srgbClr val="00B050"/>
                  </a:solidFill>
                  <a:effectLst>
                    <a:glow rad="165100">
                      <a:srgbClr val="262626"/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Normal</a:t>
              </a:r>
              <a:endParaRPr lang="nl-NL" sz="900" dirty="0">
                <a:ln w="3175">
                  <a:noFill/>
                </a:ln>
                <a:solidFill>
                  <a:srgbClr val="00B050"/>
                </a:solidFill>
                <a:effectLst>
                  <a:glow rad="165100">
                    <a:srgbClr val="262626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B4AAFE-A070-49AF-E9CE-2B7FCE75DE81}"/>
                </a:ext>
              </a:extLst>
            </p:cNvPr>
            <p:cNvSpPr txBox="1"/>
            <p:nvPr/>
          </p:nvSpPr>
          <p:spPr>
            <a:xfrm>
              <a:off x="1852614" y="5524247"/>
              <a:ext cx="428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n w="3175">
                    <a:noFill/>
                  </a:ln>
                  <a:solidFill>
                    <a:srgbClr val="00B050"/>
                  </a:solidFill>
                  <a:effectLst>
                    <a:glow rad="165100">
                      <a:srgbClr val="262626"/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SCD</a:t>
              </a:r>
              <a:endParaRPr lang="nl-NL" sz="900" dirty="0">
                <a:ln w="3175">
                  <a:noFill/>
                </a:ln>
                <a:solidFill>
                  <a:srgbClr val="00B050"/>
                </a:solidFill>
                <a:effectLst>
                  <a:glow rad="165100">
                    <a:srgbClr val="262626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6B0567-5A10-8472-75F8-5477C56B65A8}"/>
                </a:ext>
              </a:extLst>
            </p:cNvPr>
            <p:cNvSpPr txBox="1"/>
            <p:nvPr/>
          </p:nvSpPr>
          <p:spPr>
            <a:xfrm>
              <a:off x="2802732" y="5524247"/>
              <a:ext cx="39626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n w="3175">
                    <a:noFill/>
                  </a:ln>
                  <a:solidFill>
                    <a:srgbClr val="C00000"/>
                  </a:solidFill>
                  <a:effectLst>
                    <a:glow rad="165100">
                      <a:srgbClr val="262626"/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MCI</a:t>
              </a:r>
              <a:endParaRPr lang="nl-NL" sz="900" dirty="0">
                <a:ln w="3175">
                  <a:noFill/>
                </a:ln>
                <a:solidFill>
                  <a:srgbClr val="C00000"/>
                </a:solidFill>
                <a:effectLst>
                  <a:glow rad="165100">
                    <a:srgbClr val="262626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B0A005-3EBE-D69F-106D-E260BABCF7D8}"/>
                </a:ext>
              </a:extLst>
            </p:cNvPr>
            <p:cNvSpPr txBox="1"/>
            <p:nvPr/>
          </p:nvSpPr>
          <p:spPr>
            <a:xfrm>
              <a:off x="3445670" y="5526449"/>
              <a:ext cx="6783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n w="3175">
                    <a:noFill/>
                  </a:ln>
                  <a:solidFill>
                    <a:srgbClr val="C00000"/>
                  </a:solidFill>
                  <a:effectLst>
                    <a:glow rad="165100">
                      <a:srgbClr val="262626"/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Dementia</a:t>
              </a:r>
              <a:endParaRPr lang="nl-NL" sz="900" dirty="0">
                <a:ln w="3175">
                  <a:noFill/>
                </a:ln>
                <a:solidFill>
                  <a:srgbClr val="C00000"/>
                </a:solidFill>
                <a:effectLst>
                  <a:glow rad="165100">
                    <a:srgbClr val="262626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FD5B15BE-865D-4D5D-2AC8-B9DC5F8D9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nl-NL" dirty="0"/>
              <a:t>Subsetting cognitive outcome groups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1E025-D110-3C18-CDC9-0ABC558124CE}"/>
              </a:ext>
            </a:extLst>
          </p:cNvPr>
          <p:cNvSpPr txBox="1"/>
          <p:nvPr/>
        </p:nvSpPr>
        <p:spPr>
          <a:xfrm>
            <a:off x="8558772" y="3377926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n = 127</a:t>
            </a:r>
            <a:endParaRPr lang="nl-NL" dirty="0">
              <a:latin typeface="Abadi" panose="020B06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45439B-B33B-047F-97C9-528AA2C912FA}"/>
              </a:ext>
            </a:extLst>
          </p:cNvPr>
          <p:cNvSpPr txBox="1"/>
          <p:nvPr/>
        </p:nvSpPr>
        <p:spPr>
          <a:xfrm>
            <a:off x="7076057" y="33750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n = 82</a:t>
            </a:r>
            <a:endParaRPr lang="nl-NL" dirty="0">
              <a:latin typeface="Abadi" panose="020B0604020104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0EFCA-D0B0-5733-26CF-AD28C99B6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148FE0-CA7B-93AC-FC31-13DA499871FB}"/>
              </a:ext>
            </a:extLst>
          </p:cNvPr>
          <p:cNvGrpSpPr/>
          <p:nvPr/>
        </p:nvGrpSpPr>
        <p:grpSpPr>
          <a:xfrm>
            <a:off x="401763" y="1404000"/>
            <a:ext cx="5106409" cy="4944300"/>
            <a:chOff x="401763" y="1079287"/>
            <a:chExt cx="5106409" cy="49443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D29B5BD-C3AE-CC40-4167-D6F7F4875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63" y="1079287"/>
              <a:ext cx="5106409" cy="49443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37A3564-653A-3AE4-0DA2-E2D364EC84C6}"/>
                </a:ext>
              </a:extLst>
            </p:cNvPr>
            <p:cNvSpPr txBox="1"/>
            <p:nvPr/>
          </p:nvSpPr>
          <p:spPr>
            <a:xfrm>
              <a:off x="981076" y="5526627"/>
              <a:ext cx="5565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n w="3175">
                    <a:noFill/>
                  </a:ln>
                  <a:solidFill>
                    <a:srgbClr val="00B050"/>
                  </a:solidFill>
                  <a:effectLst>
                    <a:glow rad="165100">
                      <a:srgbClr val="262626"/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Normal</a:t>
              </a:r>
              <a:endParaRPr lang="nl-NL" sz="900" dirty="0">
                <a:ln w="3175">
                  <a:noFill/>
                </a:ln>
                <a:solidFill>
                  <a:srgbClr val="00B050"/>
                </a:solidFill>
                <a:effectLst>
                  <a:glow rad="165100">
                    <a:srgbClr val="262626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B4AAFE-A070-49AF-E9CE-2B7FCE75DE81}"/>
                </a:ext>
              </a:extLst>
            </p:cNvPr>
            <p:cNvSpPr txBox="1"/>
            <p:nvPr/>
          </p:nvSpPr>
          <p:spPr>
            <a:xfrm>
              <a:off x="1852614" y="5524247"/>
              <a:ext cx="428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n w="3175">
                    <a:noFill/>
                  </a:ln>
                  <a:solidFill>
                    <a:srgbClr val="00B050"/>
                  </a:solidFill>
                  <a:effectLst>
                    <a:glow rad="165100">
                      <a:srgbClr val="262626"/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SCD</a:t>
              </a:r>
              <a:endParaRPr lang="nl-NL" sz="900" dirty="0">
                <a:ln w="3175">
                  <a:noFill/>
                </a:ln>
                <a:solidFill>
                  <a:srgbClr val="00B050"/>
                </a:solidFill>
                <a:effectLst>
                  <a:glow rad="165100">
                    <a:srgbClr val="262626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6B0567-5A10-8472-75F8-5477C56B65A8}"/>
                </a:ext>
              </a:extLst>
            </p:cNvPr>
            <p:cNvSpPr txBox="1"/>
            <p:nvPr/>
          </p:nvSpPr>
          <p:spPr>
            <a:xfrm>
              <a:off x="2802732" y="5524247"/>
              <a:ext cx="39626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n w="3175">
                    <a:noFill/>
                  </a:ln>
                  <a:solidFill>
                    <a:srgbClr val="00B050"/>
                  </a:solidFill>
                  <a:effectLst>
                    <a:glow rad="165100">
                      <a:srgbClr val="262626"/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MCI</a:t>
              </a:r>
              <a:endParaRPr lang="nl-NL" sz="900" dirty="0">
                <a:ln w="3175">
                  <a:noFill/>
                </a:ln>
                <a:solidFill>
                  <a:srgbClr val="00B050"/>
                </a:solidFill>
                <a:effectLst>
                  <a:glow rad="165100">
                    <a:srgbClr val="262626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B0A005-3EBE-D69F-106D-E260BABCF7D8}"/>
                </a:ext>
              </a:extLst>
            </p:cNvPr>
            <p:cNvSpPr txBox="1"/>
            <p:nvPr/>
          </p:nvSpPr>
          <p:spPr>
            <a:xfrm>
              <a:off x="3445670" y="5526449"/>
              <a:ext cx="6783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n w="3175">
                    <a:noFill/>
                  </a:ln>
                  <a:solidFill>
                    <a:srgbClr val="C00000"/>
                  </a:solidFill>
                  <a:effectLst>
                    <a:glow rad="165100">
                      <a:srgbClr val="262626"/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Dementia</a:t>
              </a:r>
              <a:endParaRPr lang="nl-NL" sz="900" dirty="0">
                <a:ln w="3175">
                  <a:noFill/>
                </a:ln>
                <a:solidFill>
                  <a:srgbClr val="C00000"/>
                </a:solidFill>
                <a:effectLst>
                  <a:glow rad="165100">
                    <a:srgbClr val="262626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27DF308-586B-4FFD-3542-63DAF67CB34A}"/>
              </a:ext>
            </a:extLst>
          </p:cNvPr>
          <p:cNvSpPr txBox="1"/>
          <p:nvPr/>
        </p:nvSpPr>
        <p:spPr>
          <a:xfrm>
            <a:off x="6504495" y="4103324"/>
            <a:ext cx="3676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Dementia outcome</a:t>
            </a:r>
          </a:p>
          <a:p>
            <a:r>
              <a:rPr lang="en-US" i="1" dirty="0">
                <a:latin typeface="Abadi" panose="020B0604020104020204" pitchFamily="34" charset="0"/>
              </a:rPr>
              <a:t>Dementia development in 8 years</a:t>
            </a:r>
          </a:p>
          <a:p>
            <a:endParaRPr lang="en-US" i="1" dirty="0">
              <a:latin typeface="Abadi" panose="020B0604020104020204" pitchFamily="34" charset="0"/>
            </a:endParaRPr>
          </a:p>
          <a:p>
            <a:r>
              <a:rPr lang="en-US" dirty="0">
                <a:solidFill>
                  <a:srgbClr val="C00000"/>
                </a:solidFill>
                <a:latin typeface="Abadi" panose="020B0604020104020204" pitchFamily="34" charset="0"/>
              </a:rPr>
              <a:t>Dementia</a:t>
            </a:r>
            <a:r>
              <a:rPr lang="en-US" dirty="0">
                <a:latin typeface="Abadi" panose="020B0604020104020204" pitchFamily="34" charset="0"/>
              </a:rPr>
              <a:t> vs </a:t>
            </a:r>
            <a:r>
              <a:rPr lang="en-US" dirty="0">
                <a:solidFill>
                  <a:srgbClr val="00B050"/>
                </a:solidFill>
                <a:latin typeface="Abadi" panose="020B0604020104020204" pitchFamily="34" charset="0"/>
              </a:rPr>
              <a:t>Normal + SCD + MCI</a:t>
            </a:r>
            <a:endParaRPr lang="nl-NL" dirty="0">
              <a:solidFill>
                <a:srgbClr val="00B050"/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246FF6-113C-17D0-5D33-F6A377CD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nl-NL" dirty="0"/>
              <a:t>Subsetting cognitive outcome groups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8ADE0-FBE4-17CC-4EC6-3F6D2276C80B}"/>
              </a:ext>
            </a:extLst>
          </p:cNvPr>
          <p:cNvSpPr txBox="1"/>
          <p:nvPr/>
        </p:nvSpPr>
        <p:spPr>
          <a:xfrm>
            <a:off x="6598763" y="53065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n = 43</a:t>
            </a:r>
            <a:endParaRPr lang="nl-NL" dirty="0">
              <a:latin typeface="Abadi" panose="020B06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589CDC-8172-9F60-28B8-310928263EC9}"/>
              </a:ext>
            </a:extLst>
          </p:cNvPr>
          <p:cNvSpPr txBox="1"/>
          <p:nvPr/>
        </p:nvSpPr>
        <p:spPr>
          <a:xfrm>
            <a:off x="8472249" y="5303653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n = 166</a:t>
            </a:r>
            <a:endParaRPr lang="nl-NL" dirty="0">
              <a:latin typeface="Abadi" panose="020B0604020104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83EB5AB-3306-88CC-8120-844DFEB8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15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F4B38-ED2D-4B9B-1CFA-A8F8BD3A2F77}"/>
              </a:ext>
            </a:extLst>
          </p:cNvPr>
          <p:cNvSpPr txBox="1"/>
          <p:nvPr/>
        </p:nvSpPr>
        <p:spPr>
          <a:xfrm>
            <a:off x="6504495" y="1900598"/>
            <a:ext cx="3676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Cognitive impairment outcome</a:t>
            </a:r>
          </a:p>
          <a:p>
            <a:r>
              <a:rPr lang="en-US" i="1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Development of overall cognitive impairment in 8 years</a:t>
            </a:r>
          </a:p>
          <a:p>
            <a:endParaRPr lang="en-US" i="1" dirty="0">
              <a:solidFill>
                <a:schemeClr val="bg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MCI + Dementia vs Normal + SCD </a:t>
            </a:r>
            <a:endParaRPr lang="nl-NL" dirty="0">
              <a:solidFill>
                <a:schemeClr val="bg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2A3DDA-5852-A049-43B5-7FECE47DCE2B}"/>
              </a:ext>
            </a:extLst>
          </p:cNvPr>
          <p:cNvSpPr txBox="1"/>
          <p:nvPr/>
        </p:nvSpPr>
        <p:spPr>
          <a:xfrm>
            <a:off x="8558772" y="3377926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n = 127</a:t>
            </a:r>
            <a:endParaRPr lang="nl-NL" dirty="0">
              <a:solidFill>
                <a:schemeClr val="bg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8DB963-044D-760A-8118-47EDD46EC430}"/>
              </a:ext>
            </a:extLst>
          </p:cNvPr>
          <p:cNvSpPr txBox="1"/>
          <p:nvPr/>
        </p:nvSpPr>
        <p:spPr>
          <a:xfrm>
            <a:off x="7076057" y="33750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n = 82</a:t>
            </a:r>
            <a:endParaRPr lang="nl-NL" dirty="0">
              <a:solidFill>
                <a:schemeClr val="bg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58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697EE8-C32F-7E60-8EAD-6A6A8AA41FB0}"/>
              </a:ext>
            </a:extLst>
          </p:cNvPr>
          <p:cNvSpPr txBox="1">
            <a:spLocks/>
          </p:cNvSpPr>
          <p:nvPr/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spc="-50" baseline="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Curating Baseline Measures</a:t>
            </a:r>
            <a:endParaRPr lang="nl-NL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55A2B2-C96B-F28F-F1AE-3DB61E6E6911}"/>
              </a:ext>
            </a:extLst>
          </p:cNvPr>
          <p:cNvGrpSpPr/>
          <p:nvPr/>
        </p:nvGrpSpPr>
        <p:grpSpPr>
          <a:xfrm>
            <a:off x="-122391" y="1521609"/>
            <a:ext cx="1535112" cy="1785640"/>
            <a:chOff x="0" y="1396999"/>
            <a:chExt cx="1535112" cy="178564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06EC28-748C-CD37-A58E-069DD782A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806"/>
            <a:stretch>
              <a:fillRect/>
            </a:stretch>
          </p:blipFill>
          <p:spPr bwMode="auto">
            <a:xfrm>
              <a:off x="0" y="1858664"/>
              <a:ext cx="1535112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72780D-0158-AEE9-E9E6-E551C06B3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375" y="1396999"/>
              <a:ext cx="110799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en-US" sz="2400" dirty="0">
                  <a:latin typeface="Abadi" panose="020B0604020104020204" pitchFamily="34" charset="0"/>
                  <a:cs typeface="Arial" panose="020B0604020202020204" pitchFamily="34" charset="0"/>
                </a:rPr>
                <a:t>Clinical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4F7EFD1-1FA5-DE7E-CFE0-D5E9045BCE75}"/>
              </a:ext>
            </a:extLst>
          </p:cNvPr>
          <p:cNvSpPr>
            <a:spLocks/>
          </p:cNvSpPr>
          <p:nvPr/>
        </p:nvSpPr>
        <p:spPr bwMode="auto">
          <a:xfrm>
            <a:off x="1427009" y="1623209"/>
            <a:ext cx="2997200" cy="4847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Demographic: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Age, Sex, Years of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Education, Ethnicity, 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Family History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Psychiatric: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Geriatric Depression, 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State Trait Anxiety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Motor: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TD/ PIGD Subtype,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H&amp;Y, MDS-UPDRS III,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Schwab &amp; England ADL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Other: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UPSIT Olfactory,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Epworth Sleepiness, 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QUIP Impulse,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REM- Sleep Behavior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Disorder, SCOPA-Autonomic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Cognitive: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MDS-UPDRS I, </a:t>
            </a: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BJLO,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HVLT, LNS, Semantic</a:t>
            </a:r>
          </a:p>
          <a:p>
            <a:pPr lvl="1" fontAlgn="b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Fluency, MOCA, </a:t>
            </a: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SDM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853B9EF-97E3-F898-BB5B-BC5A42155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9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697EE8-C32F-7E60-8EAD-6A6A8AA41FB0}"/>
              </a:ext>
            </a:extLst>
          </p:cNvPr>
          <p:cNvSpPr txBox="1">
            <a:spLocks/>
          </p:cNvSpPr>
          <p:nvPr/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spc="-50" baseline="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Curating Baseline Measures</a:t>
            </a:r>
            <a:endParaRPr lang="nl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F62842-A6C6-D750-E5C3-10AA73FDC9DA}"/>
              </a:ext>
            </a:extLst>
          </p:cNvPr>
          <p:cNvGrpSpPr/>
          <p:nvPr/>
        </p:nvGrpSpPr>
        <p:grpSpPr>
          <a:xfrm>
            <a:off x="4531973" y="1532722"/>
            <a:ext cx="1428750" cy="1736427"/>
            <a:chOff x="3991480" y="1396999"/>
            <a:chExt cx="1428750" cy="17364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DB0F47-5E5A-A8A1-DA1A-2FAE25518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185"/>
            <a:stretch>
              <a:fillRect/>
            </a:stretch>
          </p:blipFill>
          <p:spPr bwMode="auto">
            <a:xfrm>
              <a:off x="3991480" y="1907876"/>
              <a:ext cx="1428750" cy="1225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CF6C98-8069-DBC6-3E0E-2F5C92345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003" y="1396999"/>
              <a:ext cx="11849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en-US" sz="2400" dirty="0">
                  <a:latin typeface="Abadi" panose="020B0604020104020204" pitchFamily="34" charset="0"/>
                  <a:cs typeface="Arial" panose="020B0604020202020204" pitchFamily="34" charset="0"/>
                </a:rPr>
                <a:t>Biofluid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F55A2B2-C96B-F28F-F1AE-3DB61E6E6911}"/>
              </a:ext>
            </a:extLst>
          </p:cNvPr>
          <p:cNvGrpSpPr/>
          <p:nvPr/>
        </p:nvGrpSpPr>
        <p:grpSpPr>
          <a:xfrm>
            <a:off x="-122391" y="1521609"/>
            <a:ext cx="1535112" cy="1785640"/>
            <a:chOff x="0" y="1396999"/>
            <a:chExt cx="1535112" cy="178564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06EC28-748C-CD37-A58E-069DD782A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806"/>
            <a:stretch>
              <a:fillRect/>
            </a:stretch>
          </p:blipFill>
          <p:spPr bwMode="auto">
            <a:xfrm>
              <a:off x="0" y="1858664"/>
              <a:ext cx="1535112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72780D-0158-AEE9-E9E6-E551C06B3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375" y="1396999"/>
              <a:ext cx="110799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en-US" sz="24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Clinical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4F7EFD1-1FA5-DE7E-CFE0-D5E9045BCE75}"/>
              </a:ext>
            </a:extLst>
          </p:cNvPr>
          <p:cNvSpPr>
            <a:spLocks/>
          </p:cNvSpPr>
          <p:nvPr/>
        </p:nvSpPr>
        <p:spPr bwMode="auto">
          <a:xfrm>
            <a:off x="1427009" y="1623209"/>
            <a:ext cx="2997200" cy="4847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Demographic: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Age, Sex, Years of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Education, Ethnicity, 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Family History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Psychiatric: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Geriatric Depression, 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State Trait Anxiety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Motor: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TD/ PIGD Subtype,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H&amp;Y, MDS-UPDRS III,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Schwab &amp; England ADL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Other: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UPSIT Olfactory,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Epworth Sleepiness, 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QUIP Impulse,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REM- Sleep Behavior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Disorder, SCOPA-Autonomic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Cognitive: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MDS-UPDRS I, </a:t>
            </a: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BJLO,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HVLT, LNS, Semantic</a:t>
            </a:r>
          </a:p>
          <a:p>
            <a:pPr lvl="1" fontAlgn="b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Fluency, MOCA, </a:t>
            </a: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SDM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05902-C263-3C5B-DDC5-95BB335FD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1594634"/>
            <a:ext cx="1991536" cy="1677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CSF: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A-beta 1-42 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Alpha-synuclein 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Total-tau </a:t>
            </a:r>
          </a:p>
          <a:p>
            <a:pPr lvl="1" fontAlgn="b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Phospho-tau</a:t>
            </a:r>
            <a:endParaRPr lang="en-US" altLang="en-US" sz="1000" dirty="0">
              <a:latin typeface="Abadi" panose="020B0604020104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Blood: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Urate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5D7A84-BC80-E6BE-33B5-EBFB44E7C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6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697EE8-C32F-7E60-8EAD-6A6A8AA41FB0}"/>
              </a:ext>
            </a:extLst>
          </p:cNvPr>
          <p:cNvSpPr txBox="1">
            <a:spLocks/>
          </p:cNvSpPr>
          <p:nvPr/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spc="-50" baseline="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Curating Baseline Measures</a:t>
            </a:r>
            <a:endParaRPr lang="nl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F62842-A6C6-D750-E5C3-10AA73FDC9DA}"/>
              </a:ext>
            </a:extLst>
          </p:cNvPr>
          <p:cNvGrpSpPr/>
          <p:nvPr/>
        </p:nvGrpSpPr>
        <p:grpSpPr>
          <a:xfrm>
            <a:off x="4531973" y="1532722"/>
            <a:ext cx="1428750" cy="1736427"/>
            <a:chOff x="3991480" y="1396999"/>
            <a:chExt cx="1428750" cy="17364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DB0F47-5E5A-A8A1-DA1A-2FAE25518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185"/>
            <a:stretch>
              <a:fillRect/>
            </a:stretch>
          </p:blipFill>
          <p:spPr bwMode="auto">
            <a:xfrm>
              <a:off x="3991480" y="1907876"/>
              <a:ext cx="1428750" cy="1225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CF6C98-8069-DBC6-3E0E-2F5C92345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003" y="1396999"/>
              <a:ext cx="11849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en-US" sz="24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Biofluid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F55A2B2-C96B-F28F-F1AE-3DB61E6E6911}"/>
              </a:ext>
            </a:extLst>
          </p:cNvPr>
          <p:cNvGrpSpPr/>
          <p:nvPr/>
        </p:nvGrpSpPr>
        <p:grpSpPr>
          <a:xfrm>
            <a:off x="-122391" y="1521609"/>
            <a:ext cx="1535112" cy="1785640"/>
            <a:chOff x="0" y="1396999"/>
            <a:chExt cx="1535112" cy="178564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06EC28-748C-CD37-A58E-069DD782A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806"/>
            <a:stretch>
              <a:fillRect/>
            </a:stretch>
          </p:blipFill>
          <p:spPr bwMode="auto">
            <a:xfrm>
              <a:off x="0" y="1858664"/>
              <a:ext cx="1535112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72780D-0158-AEE9-E9E6-E551C06B3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375" y="1396999"/>
              <a:ext cx="110799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en-US" sz="24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Clinical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4F7EFD1-1FA5-DE7E-CFE0-D5E9045BCE75}"/>
              </a:ext>
            </a:extLst>
          </p:cNvPr>
          <p:cNvSpPr>
            <a:spLocks/>
          </p:cNvSpPr>
          <p:nvPr/>
        </p:nvSpPr>
        <p:spPr bwMode="auto">
          <a:xfrm>
            <a:off x="1427009" y="1623209"/>
            <a:ext cx="2997200" cy="4847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Demographic: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Age, Sex, Years of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Education, Ethnicity, 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Family History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Psychiatric: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Geriatric Depression, 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State Trait Anxiety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Motor: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TD/ PIGD Subtype,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H&amp;Y, MDS-UPDRS III,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Schwab &amp; England ADL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Other: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UPSIT Olfactory,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Epworth Sleepiness, 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QUIP Impulse,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REM- Sleep Behavior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Disorder, SCOPA-Autonomic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Cognitive: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MDS-UPDRS I, </a:t>
            </a: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BJLO,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HVLT, LNS, Semantic</a:t>
            </a:r>
          </a:p>
          <a:p>
            <a:pPr lvl="1" fontAlgn="b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Fluency, MOCA, </a:t>
            </a: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SDM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05902-C263-3C5B-DDC5-95BB335FD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1594634"/>
            <a:ext cx="1991536" cy="1677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CSF: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A-beta 1-42 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Alpha-synuclein 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Total-tau </a:t>
            </a:r>
          </a:p>
          <a:p>
            <a:pPr lvl="1" fontAlgn="b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Phospho-tau</a:t>
            </a:r>
            <a:endParaRPr lang="en-US" altLang="en-US" sz="1000" dirty="0">
              <a:solidFill>
                <a:schemeClr val="bg1">
                  <a:lumMod val="65000"/>
                  <a:lumOff val="35000"/>
                </a:schemeClr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Blood: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Urate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7359F3-C822-D629-412E-58FA83560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189677"/>
            <a:ext cx="2997199" cy="412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Risk genotypes: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APO-E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SNCA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GBA</a:t>
            </a:r>
          </a:p>
          <a:p>
            <a:pPr lvl="1" fontAlgn="b">
              <a:spcBef>
                <a:spcPct val="0"/>
              </a:spcBef>
              <a:spcAft>
                <a:spcPts val="600"/>
              </a:spcAft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MAPT</a:t>
            </a:r>
            <a:endParaRPr lang="en-US" altLang="en-US" sz="1400" dirty="0">
              <a:latin typeface="Abadi" panose="020B0604020104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Polygenic Scores: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Alzheimer’s Disease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PD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Schizophrenia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Depression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Coronary Artery Disease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Educational Attainment</a:t>
            </a:r>
          </a:p>
          <a:p>
            <a:pPr fontAlgn="b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Epigenetic: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21 DNA methylation values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4 Age Acceleration Measures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Smoking Score</a:t>
            </a:r>
          </a:p>
          <a:p>
            <a:pPr lvl="1">
              <a:spcBef>
                <a:spcPct val="0"/>
              </a:spcBef>
              <a:buNone/>
            </a:pPr>
            <a:endParaRPr lang="en-GB" altLang="en-US" sz="1400" dirty="0">
              <a:latin typeface="Abadi" panose="020B0604020104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GB" altLang="en-US" sz="1400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255442-A5C2-759E-189C-1224EF9F18DA}"/>
              </a:ext>
            </a:extLst>
          </p:cNvPr>
          <p:cNvGrpSpPr/>
          <p:nvPr/>
        </p:nvGrpSpPr>
        <p:grpSpPr>
          <a:xfrm>
            <a:off x="4403809" y="3678627"/>
            <a:ext cx="1713931" cy="1770558"/>
            <a:chOff x="3752376" y="3328954"/>
            <a:chExt cx="1713931" cy="177055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0740D29-6C69-06F3-5B69-0D2B41E4C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301"/>
            <a:stretch>
              <a:fillRect/>
            </a:stretch>
          </p:blipFill>
          <p:spPr bwMode="auto">
            <a:xfrm>
              <a:off x="3839264" y="3805700"/>
              <a:ext cx="1511300" cy="1293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A61607-EB7B-9D93-CEFF-C9388454A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2376" y="3328954"/>
              <a:ext cx="17139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en-US" sz="2400" dirty="0">
                  <a:latin typeface="Abadi" panose="020B0604020104020204" pitchFamily="34" charset="0"/>
                  <a:cs typeface="Arial" panose="020B0604020202020204" pitchFamily="34" charset="0"/>
                </a:rPr>
                <a:t>(Epi)genetic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2E3698-5C1A-20D3-B2EF-85F94B005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4281C-C943-45F2-9DC8-849236123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473B2-E61D-437A-8B26-DB5C004DA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828800"/>
            <a:ext cx="4724400" cy="4351337"/>
          </a:xfrm>
        </p:spPr>
        <p:txBody>
          <a:bodyPr numCol="1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Classes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Cognitive impairment outcome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Dementia outcome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800" dirty="0">
                <a:solidFill>
                  <a:srgbClr val="262626"/>
                </a:solidFill>
              </a:rPr>
              <a:t>4 feature subsets</a:t>
            </a:r>
          </a:p>
          <a:p>
            <a:pPr marL="274320" lvl="1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262626"/>
                </a:solidFill>
              </a:rPr>
              <a:t>Genetic/Epigenetic</a:t>
            </a:r>
          </a:p>
          <a:p>
            <a:pPr marL="274320" lvl="1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262626"/>
                </a:solidFill>
              </a:rPr>
              <a:t>Biofluids</a:t>
            </a:r>
          </a:p>
          <a:p>
            <a:pPr marL="274320" lvl="1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262626"/>
                </a:solidFill>
              </a:rPr>
              <a:t>Clinical</a:t>
            </a:r>
          </a:p>
          <a:p>
            <a:pPr marL="274320" lvl="1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262626"/>
                </a:solidFill>
              </a:rPr>
              <a:t>All (combined)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E7D2E-7F24-491C-1AD7-5C85C198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E620-7627-0F14-A5D3-0A781176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AEE12-A602-4090-8DEC-9D0BB81A6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7344599" cy="435133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Parkinson’s Disease (PD)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Cognitive impairment and Dementia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Prevalence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Underdiagnosed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Predictive measures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Challenges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Solutions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E4746-C443-7406-9F47-31264F40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762B81-0F82-ED51-F726-AC2A356C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018" y="2050576"/>
            <a:ext cx="15052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9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4281C-C943-45F2-9DC8-849236123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473B2-E61D-437A-8B26-DB5C004DA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828800"/>
            <a:ext cx="4724400" cy="4351337"/>
          </a:xfrm>
        </p:spPr>
        <p:txBody>
          <a:bodyPr numCol="1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Classes</a:t>
            </a:r>
          </a:p>
          <a:p>
            <a:pPr lvl="1"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Cognitive impairment outcome</a:t>
            </a:r>
          </a:p>
          <a:p>
            <a:pPr lvl="1"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Dementia outcome</a:t>
            </a:r>
          </a:p>
          <a:p>
            <a:pPr>
              <a:lnSpc>
                <a:spcPct val="120000"/>
              </a:lnSpc>
            </a:pPr>
            <a:r>
              <a:rPr lang="en-US" sz="2800" dirty="0"/>
              <a:t>4 feature subsets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Genetic/Epigenetic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Biofluids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Clinical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All (combined)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E7D2E-7F24-491C-1AD7-5C85C198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2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4281C-C943-45F2-9DC8-849236123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473B2-E61D-437A-8B26-DB5C004DA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828800"/>
            <a:ext cx="4724400" cy="4351337"/>
          </a:xfrm>
        </p:spPr>
        <p:txBody>
          <a:bodyPr numCol="1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Classes</a:t>
            </a:r>
          </a:p>
          <a:p>
            <a:pPr lvl="1"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Cognitive impairment outcome</a:t>
            </a:r>
          </a:p>
          <a:p>
            <a:pPr lvl="1"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Dementia outcome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4 feature subsets</a:t>
            </a:r>
          </a:p>
          <a:p>
            <a:pPr lvl="1"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Genetic/Epigenetic</a:t>
            </a:r>
          </a:p>
          <a:p>
            <a:pPr lvl="1"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Biofluids</a:t>
            </a:r>
          </a:p>
          <a:p>
            <a:pPr lvl="1"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Clinical</a:t>
            </a:r>
          </a:p>
          <a:p>
            <a:pPr lvl="1"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All (combined)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E2BF53-70D3-C95D-CD00-DEE789A643E3}"/>
              </a:ext>
            </a:extLst>
          </p:cNvPr>
          <p:cNvSpPr txBox="1">
            <a:spLocks/>
          </p:cNvSpPr>
          <p:nvPr/>
        </p:nvSpPr>
        <p:spPr>
          <a:xfrm>
            <a:off x="5283200" y="1828800"/>
            <a:ext cx="5575300" cy="435133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3200" kern="1200" spc="10" baseline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800" dirty="0"/>
              <a:t>4 ML algorithms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Conditional Inference Random Forest (Cforest)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Support vector machines with linear kernel (</a:t>
            </a:r>
            <a:r>
              <a:rPr lang="en-US" sz="2400" dirty="0" err="1"/>
              <a:t>Svmlinear</a:t>
            </a:r>
            <a:r>
              <a:rPr lang="en-US" sz="24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L1 and L2 regularized regression (</a:t>
            </a:r>
            <a:r>
              <a:rPr lang="en-US" sz="2400" dirty="0" err="1"/>
              <a:t>Elasticnet</a:t>
            </a:r>
            <a:r>
              <a:rPr lang="en-US" sz="24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Random forest (RF)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E7D2E-7F24-491C-1AD7-5C85C198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3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6CCD-840E-4B33-8934-3933C985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  <a:endParaRPr lang="nl-N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AF3BC9-9945-F84D-D88C-008A3E865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2992" cy="4351338"/>
          </a:xfrm>
        </p:spPr>
        <p:txBody>
          <a:bodyPr/>
          <a:lstStyle/>
          <a:p>
            <a:r>
              <a:rPr lang="en-US" dirty="0"/>
              <a:t>Data preprocessing</a:t>
            </a:r>
          </a:p>
          <a:p>
            <a:r>
              <a:rPr lang="en-US" dirty="0"/>
              <a:t>Imputation</a:t>
            </a:r>
          </a:p>
          <a:p>
            <a:r>
              <a:rPr lang="en-US" dirty="0"/>
              <a:t>Data subsetting</a:t>
            </a:r>
          </a:p>
          <a:p>
            <a:r>
              <a:rPr lang="en-US" dirty="0"/>
              <a:t>Normalization</a:t>
            </a:r>
          </a:p>
          <a:p>
            <a:r>
              <a:rPr lang="en-US" dirty="0"/>
              <a:t>Machine learning</a:t>
            </a:r>
          </a:p>
          <a:p>
            <a:pPr lvl="1"/>
            <a:r>
              <a:rPr lang="en-US" dirty="0"/>
              <a:t>RFE</a:t>
            </a:r>
          </a:p>
          <a:p>
            <a:pPr lvl="1"/>
            <a:r>
              <a:rPr lang="en-US" dirty="0"/>
              <a:t>Evaluation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586F43-13F0-9F36-F2E7-96E1AA7F2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8A61C-A308-73F7-5519-9345E9AAEE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52" t="-8971" r="-9959" b="-14044"/>
          <a:stretch/>
        </p:blipFill>
        <p:spPr>
          <a:xfrm>
            <a:off x="3670301" y="-420954"/>
            <a:ext cx="8079740" cy="792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6CCD-840E-4B33-8934-3933C985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  <a:endParaRPr lang="nl-N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8336CF-5D1D-4CAE-A720-975C22581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2992" cy="4351338"/>
          </a:xfrm>
        </p:spPr>
        <p:txBody>
          <a:bodyPr/>
          <a:lstStyle/>
          <a:p>
            <a:r>
              <a:rPr lang="en-US" dirty="0"/>
              <a:t>Data preprocessing</a:t>
            </a: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Imputation</a:t>
            </a: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Data subsetting</a:t>
            </a: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Normalization</a:t>
            </a: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Machine learning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RFE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Evaluation</a:t>
            </a:r>
            <a:endParaRPr lang="nl-NL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D85319-E4BD-DFD7-3F16-23F4323396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54" r="62338" b="56917"/>
          <a:stretch/>
        </p:blipFill>
        <p:spPr>
          <a:xfrm>
            <a:off x="5771658" y="1498861"/>
            <a:ext cx="4747777" cy="34879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27E88-5622-0DD3-2B89-AC7D95DE2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97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0FCD32-8EA1-5737-EA85-CD76D1AAD2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54" r="62338" b="56917"/>
          <a:stretch/>
        </p:blipFill>
        <p:spPr>
          <a:xfrm>
            <a:off x="5771658" y="1498861"/>
            <a:ext cx="4747777" cy="3487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76CCD-840E-4B33-8934-3933C985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  <a:endParaRPr lang="nl-N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8336CF-5D1D-4CAE-A720-975C22581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2992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Data preprocessing</a:t>
            </a:r>
          </a:p>
          <a:p>
            <a:r>
              <a:rPr lang="en-US" dirty="0"/>
              <a:t>Imputation</a:t>
            </a: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Data subsetting</a:t>
            </a: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Normalization</a:t>
            </a: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Machine learning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RFE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Evaluation</a:t>
            </a:r>
            <a:endParaRPr lang="nl-NL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20125-9257-B661-E785-448837191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95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6CCD-840E-4B33-8934-3933C985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  <a:endParaRPr lang="nl-N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8336CF-5D1D-4CAE-A720-975C22581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2992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Data preprocessing</a:t>
            </a: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Imputation</a:t>
            </a:r>
          </a:p>
          <a:p>
            <a:r>
              <a:rPr lang="en-US" dirty="0"/>
              <a:t>Data subsetting</a:t>
            </a: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Normalization</a:t>
            </a: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Machine learning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RFE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Evaluation</a:t>
            </a:r>
            <a:endParaRPr lang="nl-NL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8D0E86-A2D2-4C27-81C8-8520466CE513}"/>
              </a:ext>
            </a:extLst>
          </p:cNvPr>
          <p:cNvSpPr txBox="1"/>
          <p:nvPr/>
        </p:nvSpPr>
        <p:spPr>
          <a:xfrm>
            <a:off x="6250132" y="5218886"/>
            <a:ext cx="37193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Abadi" panose="020B0604020104020204" pitchFamily="34" charset="0"/>
              </a:rPr>
              <a:t>Outcome groups</a:t>
            </a:r>
          </a:p>
          <a:p>
            <a:r>
              <a:rPr lang="nl-NL" dirty="0">
                <a:latin typeface="Abadi" panose="020B0604020104020204" pitchFamily="34" charset="0"/>
              </a:rPr>
              <a:t>Sex</a:t>
            </a:r>
          </a:p>
          <a:p>
            <a:r>
              <a:rPr lang="nl-NL" dirty="0">
                <a:latin typeface="Abadi" panose="020B0604020104020204" pitchFamily="34" charset="0"/>
              </a:rPr>
              <a:t>Categorical 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260EC-AE04-8798-6261-C1C1A265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BE640-4ADF-3CF8-1B6B-7F71B9A4AE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43069" r="64125" b="33498"/>
          <a:stretch/>
        </p:blipFill>
        <p:spPr>
          <a:xfrm>
            <a:off x="5537184" y="1194839"/>
            <a:ext cx="5145264" cy="37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95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6CCD-840E-4B33-8934-3933C985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  <a:endParaRPr lang="nl-N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8336CF-5D1D-4CAE-A720-975C22581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2992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Data preprocessing</a:t>
            </a: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Imputation</a:t>
            </a: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Data subsetting</a:t>
            </a:r>
          </a:p>
          <a:p>
            <a:r>
              <a:rPr lang="en-US" dirty="0"/>
              <a:t>Normalization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Machine learning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RFE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Evaluation</a:t>
            </a:r>
            <a:endParaRPr lang="nl-NL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04337-0D93-F873-539A-2F921EA9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681CF-0551-DEB5-43C0-BD16253ACC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" t="66776" r="60766" b="-145"/>
          <a:stretch/>
        </p:blipFill>
        <p:spPr>
          <a:xfrm>
            <a:off x="5211192" y="1028541"/>
            <a:ext cx="5588016" cy="529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89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41B6BC-589C-8A6F-A23A-2B184DDA93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3" t="-1055" r="-2494" b="42137"/>
          <a:stretch/>
        </p:blipFill>
        <p:spPr>
          <a:xfrm>
            <a:off x="5067609" y="365760"/>
            <a:ext cx="6105215" cy="59799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76CCD-840E-4B33-8934-3933C985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  <a:endParaRPr lang="nl-N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8336CF-5D1D-4CAE-A720-975C22581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2992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Data preprocessing</a:t>
            </a: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Imputation</a:t>
            </a: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Data subsetting</a:t>
            </a: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Normalization</a:t>
            </a:r>
          </a:p>
          <a:p>
            <a:r>
              <a:rPr lang="en-US" dirty="0"/>
              <a:t>Machine learning</a:t>
            </a:r>
          </a:p>
          <a:p>
            <a:pPr lvl="1"/>
            <a:r>
              <a:rPr lang="en-US" dirty="0"/>
              <a:t>RFE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Evaluation</a:t>
            </a:r>
            <a:endParaRPr lang="nl-NL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 descr="Information outline">
            <a:hlinkClick r:id="rId3" action="ppaction://hlinksldjump"/>
            <a:extLst>
              <a:ext uri="{FF2B5EF4-FFF2-40B4-BE49-F238E27FC236}">
                <a16:creationId xmlns:a16="http://schemas.microsoft.com/office/drawing/2014/main" id="{452A94A0-24D1-4E53-90E6-B5C51889B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5863" y="1270135"/>
            <a:ext cx="421187" cy="42118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EAA94-FECA-9B9D-0B6F-AE07EE85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79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EC913D-2143-15A4-3523-66C96D174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Recursive feature elimination</a:t>
            </a:r>
            <a:endParaRPr lang="nl-NL" dirty="0">
              <a:latin typeface="Abadi" panose="020B06040201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15CF96-A688-3165-2F94-B449279E327A}"/>
              </a:ext>
            </a:extLst>
          </p:cNvPr>
          <p:cNvSpPr txBox="1"/>
          <p:nvPr/>
        </p:nvSpPr>
        <p:spPr>
          <a:xfrm>
            <a:off x="1253888" y="1973339"/>
            <a:ext cx="409118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Initial data</a:t>
            </a: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Training of model using all features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Store evaluation metrics (Performance)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Assessing feature importance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Identifying least ‘important’ feature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Remove feature from initial data 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Repeat until no features able to remove</a:t>
            </a:r>
            <a:endParaRPr lang="nl-NL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07B6D1-1A58-EB55-C8AB-C8DC1B084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60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EC913D-2143-15A4-3523-66C96D174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Recursive feature elimination</a:t>
            </a:r>
            <a:endParaRPr lang="nl-NL" dirty="0">
              <a:latin typeface="Abadi" panose="020B06040201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15CF96-A688-3165-2F94-B449279E327A}"/>
              </a:ext>
            </a:extLst>
          </p:cNvPr>
          <p:cNvSpPr txBox="1"/>
          <p:nvPr/>
        </p:nvSpPr>
        <p:spPr>
          <a:xfrm>
            <a:off x="1253888" y="1973339"/>
            <a:ext cx="409118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Initial data</a:t>
            </a: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Training of model using all features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Store evaluation metrics (Performance)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Assessing feature importance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Identifying least ‘important’ feature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Remove feature from initial data 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Repeat until no features able to remove</a:t>
            </a:r>
            <a:endParaRPr lang="nl-NL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0" name="Graphic 19" descr="Table outline">
            <a:extLst>
              <a:ext uri="{FF2B5EF4-FFF2-40B4-BE49-F238E27FC236}">
                <a16:creationId xmlns:a16="http://schemas.microsoft.com/office/drawing/2014/main" id="{18992BDE-641D-82EB-6CD1-4B683C052E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r="-2345"/>
          <a:stretch/>
        </p:blipFill>
        <p:spPr>
          <a:xfrm>
            <a:off x="5628077" y="1691322"/>
            <a:ext cx="935845" cy="914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7CACE2-8950-1769-5458-A993D350D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49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E620-7627-0F14-A5D3-0A781176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AEE12-A602-4090-8DEC-9D0BB81A6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7344599" cy="435133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Parkinson’s Disease (PD) </a:t>
            </a:r>
          </a:p>
          <a:p>
            <a:pPr>
              <a:lnSpc>
                <a:spcPct val="120000"/>
              </a:lnSpc>
            </a:pPr>
            <a:r>
              <a:rPr lang="en-US" dirty="0"/>
              <a:t>Cognitive impairment and Dementia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Prevalence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Underdiagnosed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Predictive measures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Challenges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Solutions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E4746-C443-7406-9F47-31264F40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C5F640-B60C-DC14-68F4-65A2C80911DE}"/>
              </a:ext>
            </a:extLst>
          </p:cNvPr>
          <p:cNvSpPr txBox="1">
            <a:spLocks/>
          </p:cNvSpPr>
          <p:nvPr/>
        </p:nvSpPr>
        <p:spPr>
          <a:xfrm>
            <a:off x="2948231" y="3100174"/>
            <a:ext cx="5730987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3200" kern="1200" spc="10" baseline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Distinct diagnostic challenges</a:t>
            </a:r>
          </a:p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Higher burden of care</a:t>
            </a:r>
          </a:p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Worse functioning </a:t>
            </a:r>
          </a:p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Lower quality of life</a:t>
            </a:r>
          </a:p>
          <a:p>
            <a:pPr marL="0" indent="0" algn="r">
              <a:lnSpc>
                <a:spcPct val="120000"/>
              </a:lnSpc>
              <a:buNone/>
            </a:pPr>
            <a:endParaRPr lang="en-US" sz="18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DF76DF-02A2-B4B7-8C3A-915FE7FF1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018" y="2050576"/>
            <a:ext cx="15052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5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EC913D-2143-15A4-3523-66C96D174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Recursive feature elimination</a:t>
            </a:r>
            <a:endParaRPr lang="nl-NL" dirty="0">
              <a:latin typeface="Abadi" panose="020B06040201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15CF96-A688-3165-2F94-B449279E327A}"/>
              </a:ext>
            </a:extLst>
          </p:cNvPr>
          <p:cNvSpPr txBox="1"/>
          <p:nvPr/>
        </p:nvSpPr>
        <p:spPr>
          <a:xfrm>
            <a:off x="1253888" y="1973339"/>
            <a:ext cx="409118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Initial data</a:t>
            </a: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Training of model using all features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Store evaluation metrics (Performance)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Assessing feature importance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Identifying least ‘important’ feature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Remove feature from initial data 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Repeat until no features able to remove</a:t>
            </a:r>
            <a:endParaRPr lang="nl-NL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3" name="Graphic 2" descr="Single gear with solid fill">
            <a:extLst>
              <a:ext uri="{FF2B5EF4-FFF2-40B4-BE49-F238E27FC236}">
                <a16:creationId xmlns:a16="http://schemas.microsoft.com/office/drawing/2014/main" id="{00A6459F-B93E-E430-7500-28E536C655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9252" y="2468245"/>
            <a:ext cx="817880" cy="817880"/>
          </a:xfrm>
          <a:prstGeom prst="rect">
            <a:avLst/>
          </a:prstGeom>
        </p:spPr>
      </p:pic>
      <p:pic>
        <p:nvPicPr>
          <p:cNvPr id="4" name="Graphic 3" descr="Table outline">
            <a:extLst>
              <a:ext uri="{FF2B5EF4-FFF2-40B4-BE49-F238E27FC236}">
                <a16:creationId xmlns:a16="http://schemas.microsoft.com/office/drawing/2014/main" id="{F99ABFDA-3D93-9F5D-B05F-106F499780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" r="-2345"/>
          <a:stretch/>
        </p:blipFill>
        <p:spPr>
          <a:xfrm>
            <a:off x="5628077" y="1691322"/>
            <a:ext cx="935845" cy="914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3804E4-1D4C-8462-08A2-64738357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13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EC913D-2143-15A4-3523-66C96D174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Recursive feature elimination</a:t>
            </a:r>
            <a:endParaRPr lang="nl-NL" dirty="0">
              <a:latin typeface="Abadi" panose="020B06040201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15CF96-A688-3165-2F94-B449279E327A}"/>
              </a:ext>
            </a:extLst>
          </p:cNvPr>
          <p:cNvSpPr txBox="1"/>
          <p:nvPr/>
        </p:nvSpPr>
        <p:spPr>
          <a:xfrm>
            <a:off x="1253888" y="1973339"/>
            <a:ext cx="409118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Initial data</a:t>
            </a: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Training of model using all features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Store evaluation metrics (Performance)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Assessing feature importance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Identifying least ‘important’ feature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Remove feature from initial data 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Repeat until no features able to remove</a:t>
            </a:r>
            <a:endParaRPr lang="nl-NL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" name="Graphic 1" descr="Disk with solid fill">
            <a:extLst>
              <a:ext uri="{FF2B5EF4-FFF2-40B4-BE49-F238E27FC236}">
                <a16:creationId xmlns:a16="http://schemas.microsoft.com/office/drawing/2014/main" id="{2F0DADAB-0769-48AF-65E4-2DB4A734BC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8854" y="2797978"/>
            <a:ext cx="914400" cy="9144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11EB1CC-9703-8010-D534-1BBE87182E81}"/>
              </a:ext>
            </a:extLst>
          </p:cNvPr>
          <p:cNvSpPr/>
          <p:nvPr/>
        </p:nvSpPr>
        <p:spPr>
          <a:xfrm>
            <a:off x="8018585" y="2689176"/>
            <a:ext cx="2361362" cy="1521083"/>
          </a:xfrm>
          <a:custGeom>
            <a:avLst/>
            <a:gdLst>
              <a:gd name="connsiteX0" fmla="*/ 0 w 2361362"/>
              <a:gd name="connsiteY0" fmla="*/ 1521083 h 1521083"/>
              <a:gd name="connsiteX1" fmla="*/ 512466 w 2361362"/>
              <a:gd name="connsiteY1" fmla="*/ 204749 h 1521083"/>
              <a:gd name="connsiteX2" fmla="*/ 2361362 w 2361362"/>
              <a:gd name="connsiteY2" fmla="*/ 23879 h 152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62" h="1521083">
                <a:moveTo>
                  <a:pt x="0" y="1521083"/>
                </a:moveTo>
                <a:cubicBezTo>
                  <a:pt x="59453" y="987683"/>
                  <a:pt x="118906" y="454283"/>
                  <a:pt x="512466" y="204749"/>
                </a:cubicBezTo>
                <a:cubicBezTo>
                  <a:pt x="906026" y="-44785"/>
                  <a:pt x="1633694" y="-10453"/>
                  <a:pt x="2361362" y="23879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CB7E8-7EFF-BDAA-7D49-D6AEA9E8D360}"/>
              </a:ext>
            </a:extLst>
          </p:cNvPr>
          <p:cNvSpPr txBox="1"/>
          <p:nvPr/>
        </p:nvSpPr>
        <p:spPr>
          <a:xfrm>
            <a:off x="9257204" y="4243272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# features</a:t>
            </a:r>
            <a:endParaRPr lang="nl-NL" dirty="0"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6429E-0A9F-5E43-1121-87736F5FAE3C}"/>
              </a:ext>
            </a:extLst>
          </p:cNvPr>
          <p:cNvSpPr txBox="1"/>
          <p:nvPr/>
        </p:nvSpPr>
        <p:spPr>
          <a:xfrm rot="16200000">
            <a:off x="6894822" y="3233540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Performance</a:t>
            </a:r>
            <a:endParaRPr lang="nl-NL" dirty="0">
              <a:latin typeface="Abadi" panose="020B06040201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290F8A-C2B7-FF61-1DEE-E6B38D21140D}"/>
              </a:ext>
            </a:extLst>
          </p:cNvPr>
          <p:cNvCxnSpPr/>
          <p:nvPr/>
        </p:nvCxnSpPr>
        <p:spPr>
          <a:xfrm>
            <a:off x="7887956" y="4243272"/>
            <a:ext cx="2491991" cy="0"/>
          </a:xfrm>
          <a:prstGeom prst="line">
            <a:avLst/>
          </a:prstGeom>
          <a:ln w="952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F3D4B9-B13B-4913-E553-AECAF4FE5608}"/>
              </a:ext>
            </a:extLst>
          </p:cNvPr>
          <p:cNvCxnSpPr>
            <a:cxnSpLocks/>
          </p:cNvCxnSpPr>
          <p:nvPr/>
        </p:nvCxnSpPr>
        <p:spPr>
          <a:xfrm flipH="1" flipV="1">
            <a:off x="7872145" y="2264617"/>
            <a:ext cx="16783" cy="1981122"/>
          </a:xfrm>
          <a:prstGeom prst="line">
            <a:avLst/>
          </a:prstGeom>
          <a:ln w="952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946CBED-216D-3AAA-8BCF-5E5DFEB4382C}"/>
              </a:ext>
            </a:extLst>
          </p:cNvPr>
          <p:cNvSpPr/>
          <p:nvPr/>
        </p:nvSpPr>
        <p:spPr>
          <a:xfrm>
            <a:off x="7961435" y="2264617"/>
            <a:ext cx="2211265" cy="194564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Graphic 9" descr="Table outline">
            <a:extLst>
              <a:ext uri="{FF2B5EF4-FFF2-40B4-BE49-F238E27FC236}">
                <a16:creationId xmlns:a16="http://schemas.microsoft.com/office/drawing/2014/main" id="{FC7B263F-25B6-AC8D-6BE0-DC9C5FE004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" r="-2345"/>
          <a:stretch/>
        </p:blipFill>
        <p:spPr>
          <a:xfrm>
            <a:off x="5628077" y="1691322"/>
            <a:ext cx="935845" cy="914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B91C2-3102-D08B-1BBF-B7D9EAF46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2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EC913D-2143-15A4-3523-66C96D174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Recursive feature elimination</a:t>
            </a:r>
            <a:endParaRPr lang="nl-NL" dirty="0">
              <a:latin typeface="Abadi" panose="020B06040201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15CF96-A688-3165-2F94-B449279E327A}"/>
              </a:ext>
            </a:extLst>
          </p:cNvPr>
          <p:cNvSpPr txBox="1"/>
          <p:nvPr/>
        </p:nvSpPr>
        <p:spPr>
          <a:xfrm>
            <a:off x="1253888" y="1973339"/>
            <a:ext cx="409118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Initial data</a:t>
            </a: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Training of model using all features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Store evaluation metrics (Performance)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Assessing feature importance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Identifying least ‘important’ feature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Remove feature from initial data 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Repeat until no features able to remove</a:t>
            </a:r>
            <a:endParaRPr lang="nl-NL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E1324EF-1D39-E653-2EA1-DF09D4A16193}"/>
              </a:ext>
            </a:extLst>
          </p:cNvPr>
          <p:cNvSpPr/>
          <p:nvPr/>
        </p:nvSpPr>
        <p:spPr>
          <a:xfrm>
            <a:off x="8018585" y="2689176"/>
            <a:ext cx="2361362" cy="1521083"/>
          </a:xfrm>
          <a:custGeom>
            <a:avLst/>
            <a:gdLst>
              <a:gd name="connsiteX0" fmla="*/ 0 w 2361362"/>
              <a:gd name="connsiteY0" fmla="*/ 1521083 h 1521083"/>
              <a:gd name="connsiteX1" fmla="*/ 512466 w 2361362"/>
              <a:gd name="connsiteY1" fmla="*/ 204749 h 1521083"/>
              <a:gd name="connsiteX2" fmla="*/ 2361362 w 2361362"/>
              <a:gd name="connsiteY2" fmla="*/ 23879 h 152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62" h="1521083">
                <a:moveTo>
                  <a:pt x="0" y="1521083"/>
                </a:moveTo>
                <a:cubicBezTo>
                  <a:pt x="59453" y="987683"/>
                  <a:pt x="118906" y="454283"/>
                  <a:pt x="512466" y="204749"/>
                </a:cubicBezTo>
                <a:cubicBezTo>
                  <a:pt x="906026" y="-44785"/>
                  <a:pt x="1633694" y="-10453"/>
                  <a:pt x="2361362" y="23879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102F2-93C4-D3DA-557E-0DE5000C5F45}"/>
              </a:ext>
            </a:extLst>
          </p:cNvPr>
          <p:cNvSpPr txBox="1"/>
          <p:nvPr/>
        </p:nvSpPr>
        <p:spPr>
          <a:xfrm>
            <a:off x="9257204" y="4243272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# features</a:t>
            </a:r>
            <a:endParaRPr lang="nl-NL" dirty="0"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8859B7-49E3-1067-40AC-98AF094B3B1A}"/>
              </a:ext>
            </a:extLst>
          </p:cNvPr>
          <p:cNvSpPr txBox="1"/>
          <p:nvPr/>
        </p:nvSpPr>
        <p:spPr>
          <a:xfrm rot="16200000">
            <a:off x="6894822" y="3233540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Performance</a:t>
            </a:r>
            <a:endParaRPr lang="nl-NL" dirty="0">
              <a:latin typeface="Abadi" panose="020B06040201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F3B0E4-B488-8BB5-D175-A235963FDC52}"/>
              </a:ext>
            </a:extLst>
          </p:cNvPr>
          <p:cNvCxnSpPr/>
          <p:nvPr/>
        </p:nvCxnSpPr>
        <p:spPr>
          <a:xfrm>
            <a:off x="7887956" y="4243272"/>
            <a:ext cx="2491991" cy="0"/>
          </a:xfrm>
          <a:prstGeom prst="line">
            <a:avLst/>
          </a:prstGeom>
          <a:ln w="952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AC68A0-058B-C4FA-C246-A562CA9E5413}"/>
              </a:ext>
            </a:extLst>
          </p:cNvPr>
          <p:cNvCxnSpPr>
            <a:cxnSpLocks/>
          </p:cNvCxnSpPr>
          <p:nvPr/>
        </p:nvCxnSpPr>
        <p:spPr>
          <a:xfrm flipH="1" flipV="1">
            <a:off x="7872145" y="2264617"/>
            <a:ext cx="16783" cy="1981122"/>
          </a:xfrm>
          <a:prstGeom prst="line">
            <a:avLst/>
          </a:prstGeom>
          <a:ln w="952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003FC6-0EAB-D064-FEF4-82364E112693}"/>
              </a:ext>
            </a:extLst>
          </p:cNvPr>
          <p:cNvSpPr/>
          <p:nvPr/>
        </p:nvSpPr>
        <p:spPr>
          <a:xfrm>
            <a:off x="7961435" y="2264617"/>
            <a:ext cx="2211265" cy="194564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Graphic 11" descr="Magnifying glass with solid fill">
            <a:extLst>
              <a:ext uri="{FF2B5EF4-FFF2-40B4-BE49-F238E27FC236}">
                <a16:creationId xmlns:a16="http://schemas.microsoft.com/office/drawing/2014/main" id="{E8C7CA95-31CC-5811-B631-A9108806A8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5921" y="3698204"/>
            <a:ext cx="914400" cy="914400"/>
          </a:xfrm>
          <a:prstGeom prst="rect">
            <a:avLst/>
          </a:prstGeom>
        </p:spPr>
      </p:pic>
      <p:pic>
        <p:nvPicPr>
          <p:cNvPr id="15" name="Graphic 14" descr="Table outline">
            <a:extLst>
              <a:ext uri="{FF2B5EF4-FFF2-40B4-BE49-F238E27FC236}">
                <a16:creationId xmlns:a16="http://schemas.microsoft.com/office/drawing/2014/main" id="{44ECE3EE-12E4-644D-E890-66EF88BEAC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" r="-2345"/>
          <a:stretch/>
        </p:blipFill>
        <p:spPr>
          <a:xfrm>
            <a:off x="5628077" y="1691322"/>
            <a:ext cx="935845" cy="914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BF566B-3026-D270-9235-643E863F4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14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Table outline">
            <a:extLst>
              <a:ext uri="{FF2B5EF4-FFF2-40B4-BE49-F238E27FC236}">
                <a16:creationId xmlns:a16="http://schemas.microsoft.com/office/drawing/2014/main" id="{4032D6E2-96C8-215D-9EF6-236729829C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r="35584"/>
          <a:stretch/>
        </p:blipFill>
        <p:spPr>
          <a:xfrm>
            <a:off x="5628078" y="1691322"/>
            <a:ext cx="589026" cy="914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7EC913D-2143-15A4-3523-66C96D174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Recursive feature elimination</a:t>
            </a:r>
            <a:endParaRPr lang="nl-NL" dirty="0">
              <a:latin typeface="Abadi" panose="020B06040201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15CF96-A688-3165-2F94-B449279E327A}"/>
              </a:ext>
            </a:extLst>
          </p:cNvPr>
          <p:cNvSpPr txBox="1"/>
          <p:nvPr/>
        </p:nvSpPr>
        <p:spPr>
          <a:xfrm>
            <a:off x="1253888" y="1973339"/>
            <a:ext cx="409118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Initial data</a:t>
            </a: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Training of model using all features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Store evaluation metrics (Performance)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Assessing feature importance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Identifying least ‘important’ feature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Remove feature from initial data 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Repeat until no features able to remove</a:t>
            </a:r>
            <a:endParaRPr lang="nl-NL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E1324EF-1D39-E653-2EA1-DF09D4A16193}"/>
              </a:ext>
            </a:extLst>
          </p:cNvPr>
          <p:cNvSpPr/>
          <p:nvPr/>
        </p:nvSpPr>
        <p:spPr>
          <a:xfrm>
            <a:off x="8018585" y="2689176"/>
            <a:ext cx="2361362" cy="1521083"/>
          </a:xfrm>
          <a:custGeom>
            <a:avLst/>
            <a:gdLst>
              <a:gd name="connsiteX0" fmla="*/ 0 w 2361362"/>
              <a:gd name="connsiteY0" fmla="*/ 1521083 h 1521083"/>
              <a:gd name="connsiteX1" fmla="*/ 512466 w 2361362"/>
              <a:gd name="connsiteY1" fmla="*/ 204749 h 1521083"/>
              <a:gd name="connsiteX2" fmla="*/ 2361362 w 2361362"/>
              <a:gd name="connsiteY2" fmla="*/ 23879 h 152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62" h="1521083">
                <a:moveTo>
                  <a:pt x="0" y="1521083"/>
                </a:moveTo>
                <a:cubicBezTo>
                  <a:pt x="59453" y="987683"/>
                  <a:pt x="118906" y="454283"/>
                  <a:pt x="512466" y="204749"/>
                </a:cubicBezTo>
                <a:cubicBezTo>
                  <a:pt x="906026" y="-44785"/>
                  <a:pt x="1633694" y="-10453"/>
                  <a:pt x="2361362" y="23879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102F2-93C4-D3DA-557E-0DE5000C5F45}"/>
              </a:ext>
            </a:extLst>
          </p:cNvPr>
          <p:cNvSpPr txBox="1"/>
          <p:nvPr/>
        </p:nvSpPr>
        <p:spPr>
          <a:xfrm>
            <a:off x="9257204" y="4243272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# features</a:t>
            </a:r>
            <a:endParaRPr lang="nl-NL" dirty="0"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8859B7-49E3-1067-40AC-98AF094B3B1A}"/>
              </a:ext>
            </a:extLst>
          </p:cNvPr>
          <p:cNvSpPr txBox="1"/>
          <p:nvPr/>
        </p:nvSpPr>
        <p:spPr>
          <a:xfrm rot="16200000">
            <a:off x="6894822" y="3233540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Performance</a:t>
            </a:r>
            <a:endParaRPr lang="nl-NL" dirty="0">
              <a:latin typeface="Abadi" panose="020B06040201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F3B0E4-B488-8BB5-D175-A235963FDC52}"/>
              </a:ext>
            </a:extLst>
          </p:cNvPr>
          <p:cNvCxnSpPr/>
          <p:nvPr/>
        </p:nvCxnSpPr>
        <p:spPr>
          <a:xfrm>
            <a:off x="7887956" y="4243272"/>
            <a:ext cx="2491991" cy="0"/>
          </a:xfrm>
          <a:prstGeom prst="line">
            <a:avLst/>
          </a:prstGeom>
          <a:ln w="952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AC68A0-058B-C4FA-C246-A562CA9E5413}"/>
              </a:ext>
            </a:extLst>
          </p:cNvPr>
          <p:cNvCxnSpPr>
            <a:cxnSpLocks/>
          </p:cNvCxnSpPr>
          <p:nvPr/>
        </p:nvCxnSpPr>
        <p:spPr>
          <a:xfrm flipH="1" flipV="1">
            <a:off x="7872145" y="2264617"/>
            <a:ext cx="16783" cy="1981122"/>
          </a:xfrm>
          <a:prstGeom prst="line">
            <a:avLst/>
          </a:prstGeom>
          <a:ln w="952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003FC6-0EAB-D064-FEF4-82364E112693}"/>
              </a:ext>
            </a:extLst>
          </p:cNvPr>
          <p:cNvSpPr/>
          <p:nvPr/>
        </p:nvSpPr>
        <p:spPr>
          <a:xfrm>
            <a:off x="7961435" y="2264617"/>
            <a:ext cx="2211265" cy="194564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B36FF9-A34C-3FEB-BC31-F9EEC659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7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EC913D-2143-15A4-3523-66C96D174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Recursive feature elimination</a:t>
            </a:r>
            <a:endParaRPr lang="nl-NL" dirty="0">
              <a:latin typeface="Abadi" panose="020B06040201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15CF96-A688-3165-2F94-B449279E327A}"/>
              </a:ext>
            </a:extLst>
          </p:cNvPr>
          <p:cNvSpPr txBox="1"/>
          <p:nvPr/>
        </p:nvSpPr>
        <p:spPr>
          <a:xfrm>
            <a:off x="1253888" y="1973339"/>
            <a:ext cx="409118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Initial data</a:t>
            </a: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Training of model using all features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Store evaluation metrics (Performance)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Assessing feature importance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Identifying least ‘important’ feature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Remove feature from initial data 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Repeat until no features able to remove</a:t>
            </a:r>
            <a:endParaRPr lang="nl-NL" dirty="0">
              <a:latin typeface="Abadi" panose="020B060402010402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E1324EF-1D39-E653-2EA1-DF09D4A16193}"/>
              </a:ext>
            </a:extLst>
          </p:cNvPr>
          <p:cNvSpPr/>
          <p:nvPr/>
        </p:nvSpPr>
        <p:spPr>
          <a:xfrm>
            <a:off x="8018585" y="2689176"/>
            <a:ext cx="2361362" cy="1521083"/>
          </a:xfrm>
          <a:custGeom>
            <a:avLst/>
            <a:gdLst>
              <a:gd name="connsiteX0" fmla="*/ 0 w 2361362"/>
              <a:gd name="connsiteY0" fmla="*/ 1521083 h 1521083"/>
              <a:gd name="connsiteX1" fmla="*/ 512466 w 2361362"/>
              <a:gd name="connsiteY1" fmla="*/ 204749 h 1521083"/>
              <a:gd name="connsiteX2" fmla="*/ 2361362 w 2361362"/>
              <a:gd name="connsiteY2" fmla="*/ 23879 h 152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62" h="1521083">
                <a:moveTo>
                  <a:pt x="0" y="1521083"/>
                </a:moveTo>
                <a:cubicBezTo>
                  <a:pt x="59453" y="987683"/>
                  <a:pt x="118906" y="454283"/>
                  <a:pt x="512466" y="204749"/>
                </a:cubicBezTo>
                <a:cubicBezTo>
                  <a:pt x="906026" y="-44785"/>
                  <a:pt x="1633694" y="-10453"/>
                  <a:pt x="2361362" y="23879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102F2-93C4-D3DA-557E-0DE5000C5F45}"/>
              </a:ext>
            </a:extLst>
          </p:cNvPr>
          <p:cNvSpPr txBox="1"/>
          <p:nvPr/>
        </p:nvSpPr>
        <p:spPr>
          <a:xfrm>
            <a:off x="9257204" y="4243272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# features</a:t>
            </a:r>
            <a:endParaRPr lang="nl-NL" dirty="0"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8859B7-49E3-1067-40AC-98AF094B3B1A}"/>
              </a:ext>
            </a:extLst>
          </p:cNvPr>
          <p:cNvSpPr txBox="1"/>
          <p:nvPr/>
        </p:nvSpPr>
        <p:spPr>
          <a:xfrm rot="16200000">
            <a:off x="6894822" y="3233540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Performance</a:t>
            </a:r>
            <a:endParaRPr lang="nl-NL" dirty="0">
              <a:latin typeface="Abadi" panose="020B06040201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F3B0E4-B488-8BB5-D175-A235963FDC52}"/>
              </a:ext>
            </a:extLst>
          </p:cNvPr>
          <p:cNvCxnSpPr/>
          <p:nvPr/>
        </p:nvCxnSpPr>
        <p:spPr>
          <a:xfrm>
            <a:off x="7887956" y="4243272"/>
            <a:ext cx="2491991" cy="0"/>
          </a:xfrm>
          <a:prstGeom prst="line">
            <a:avLst/>
          </a:prstGeom>
          <a:ln w="952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AC68A0-058B-C4FA-C246-A562CA9E5413}"/>
              </a:ext>
            </a:extLst>
          </p:cNvPr>
          <p:cNvCxnSpPr>
            <a:cxnSpLocks/>
          </p:cNvCxnSpPr>
          <p:nvPr/>
        </p:nvCxnSpPr>
        <p:spPr>
          <a:xfrm flipH="1" flipV="1">
            <a:off x="7872145" y="2264617"/>
            <a:ext cx="16783" cy="1981122"/>
          </a:xfrm>
          <a:prstGeom prst="line">
            <a:avLst/>
          </a:prstGeom>
          <a:ln w="952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Arrow circle with solid fill">
            <a:extLst>
              <a:ext uri="{FF2B5EF4-FFF2-40B4-BE49-F238E27FC236}">
                <a16:creationId xmlns:a16="http://schemas.microsoft.com/office/drawing/2014/main" id="{AEA97297-3D87-953A-BEEA-FD1AC7113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977048"/>
            <a:ext cx="914400" cy="914400"/>
          </a:xfrm>
          <a:prstGeom prst="rect">
            <a:avLst/>
          </a:prstGeom>
        </p:spPr>
      </p:pic>
      <p:pic>
        <p:nvPicPr>
          <p:cNvPr id="15" name="Graphic 14" descr="Table outline">
            <a:extLst>
              <a:ext uri="{FF2B5EF4-FFF2-40B4-BE49-F238E27FC236}">
                <a16:creationId xmlns:a16="http://schemas.microsoft.com/office/drawing/2014/main" id="{721EEC58-00CB-A200-0435-88521B93BB2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" r="61850"/>
          <a:stretch/>
        </p:blipFill>
        <p:spPr>
          <a:xfrm>
            <a:off x="5628079" y="1691322"/>
            <a:ext cx="34886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00A4872-6BEA-FAEE-9040-A2FD7E60A6F2}"/>
              </a:ext>
            </a:extLst>
          </p:cNvPr>
          <p:cNvSpPr/>
          <p:nvPr/>
        </p:nvSpPr>
        <p:spPr>
          <a:xfrm>
            <a:off x="7904286" y="2264617"/>
            <a:ext cx="86870" cy="194564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8B9A60-538F-07BB-A4CE-56C2D418C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0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7EC913D-2143-15A4-3523-66C96D174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Recursive feature elimination</a:t>
            </a:r>
            <a:endParaRPr lang="nl-NL" dirty="0">
              <a:latin typeface="Abadi" panose="020B06040201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15CF96-A688-3165-2F94-B449279E327A}"/>
              </a:ext>
            </a:extLst>
          </p:cNvPr>
          <p:cNvSpPr txBox="1"/>
          <p:nvPr/>
        </p:nvSpPr>
        <p:spPr>
          <a:xfrm>
            <a:off x="1253888" y="1973339"/>
            <a:ext cx="409118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Initial data</a:t>
            </a: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Training of model using all features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Store evaluation metrics (Performance)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Assessing feature importance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Identifying least ‘important’ feature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Remove feature from initial data 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Repeat until no features able to remove</a:t>
            </a:r>
            <a:endParaRPr lang="nl-NL" dirty="0">
              <a:latin typeface="Abadi" panose="020B060402010402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E1324EF-1D39-E653-2EA1-DF09D4A16193}"/>
              </a:ext>
            </a:extLst>
          </p:cNvPr>
          <p:cNvSpPr/>
          <p:nvPr/>
        </p:nvSpPr>
        <p:spPr>
          <a:xfrm>
            <a:off x="8018585" y="2689176"/>
            <a:ext cx="2361362" cy="1521083"/>
          </a:xfrm>
          <a:custGeom>
            <a:avLst/>
            <a:gdLst>
              <a:gd name="connsiteX0" fmla="*/ 0 w 2361362"/>
              <a:gd name="connsiteY0" fmla="*/ 1521083 h 1521083"/>
              <a:gd name="connsiteX1" fmla="*/ 512466 w 2361362"/>
              <a:gd name="connsiteY1" fmla="*/ 204749 h 1521083"/>
              <a:gd name="connsiteX2" fmla="*/ 2361362 w 2361362"/>
              <a:gd name="connsiteY2" fmla="*/ 23879 h 152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362" h="1521083">
                <a:moveTo>
                  <a:pt x="0" y="1521083"/>
                </a:moveTo>
                <a:cubicBezTo>
                  <a:pt x="59453" y="987683"/>
                  <a:pt x="118906" y="454283"/>
                  <a:pt x="512466" y="204749"/>
                </a:cubicBezTo>
                <a:cubicBezTo>
                  <a:pt x="906026" y="-44785"/>
                  <a:pt x="1633694" y="-10453"/>
                  <a:pt x="2361362" y="23879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102F2-93C4-D3DA-557E-0DE5000C5F45}"/>
              </a:ext>
            </a:extLst>
          </p:cNvPr>
          <p:cNvSpPr txBox="1"/>
          <p:nvPr/>
        </p:nvSpPr>
        <p:spPr>
          <a:xfrm>
            <a:off x="9257204" y="4243272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# features</a:t>
            </a:r>
            <a:endParaRPr lang="nl-NL" dirty="0"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8859B7-49E3-1067-40AC-98AF094B3B1A}"/>
              </a:ext>
            </a:extLst>
          </p:cNvPr>
          <p:cNvSpPr txBox="1"/>
          <p:nvPr/>
        </p:nvSpPr>
        <p:spPr>
          <a:xfrm rot="16200000">
            <a:off x="6894822" y="3233540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Performance</a:t>
            </a:r>
            <a:endParaRPr lang="nl-NL" dirty="0">
              <a:latin typeface="Abadi" panose="020B06040201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F3B0E4-B488-8BB5-D175-A235963FDC52}"/>
              </a:ext>
            </a:extLst>
          </p:cNvPr>
          <p:cNvCxnSpPr/>
          <p:nvPr/>
        </p:nvCxnSpPr>
        <p:spPr>
          <a:xfrm>
            <a:off x="7887956" y="4243272"/>
            <a:ext cx="2491991" cy="0"/>
          </a:xfrm>
          <a:prstGeom prst="line">
            <a:avLst/>
          </a:prstGeom>
          <a:ln w="952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AC68A0-058B-C4FA-C246-A562CA9E5413}"/>
              </a:ext>
            </a:extLst>
          </p:cNvPr>
          <p:cNvCxnSpPr>
            <a:cxnSpLocks/>
          </p:cNvCxnSpPr>
          <p:nvPr/>
        </p:nvCxnSpPr>
        <p:spPr>
          <a:xfrm flipH="1" flipV="1">
            <a:off x="7872145" y="2264617"/>
            <a:ext cx="16783" cy="1981122"/>
          </a:xfrm>
          <a:prstGeom prst="line">
            <a:avLst/>
          </a:prstGeom>
          <a:ln w="952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Arrow circle with solid fill">
            <a:extLst>
              <a:ext uri="{FF2B5EF4-FFF2-40B4-BE49-F238E27FC236}">
                <a16:creationId xmlns:a16="http://schemas.microsoft.com/office/drawing/2014/main" id="{AEA97297-3D87-953A-BEEA-FD1AC7113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4977048"/>
            <a:ext cx="914400" cy="914400"/>
          </a:xfrm>
          <a:prstGeom prst="rect">
            <a:avLst/>
          </a:prstGeom>
        </p:spPr>
      </p:pic>
      <p:pic>
        <p:nvPicPr>
          <p:cNvPr id="15" name="Graphic 14" descr="Table outline">
            <a:extLst>
              <a:ext uri="{FF2B5EF4-FFF2-40B4-BE49-F238E27FC236}">
                <a16:creationId xmlns:a16="http://schemas.microsoft.com/office/drawing/2014/main" id="{721EEC58-00CB-A200-0435-88521B93BB2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2" r="61850"/>
          <a:stretch/>
        </p:blipFill>
        <p:spPr>
          <a:xfrm>
            <a:off x="5628079" y="1691322"/>
            <a:ext cx="34886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00A4872-6BEA-FAEE-9040-A2FD7E60A6F2}"/>
              </a:ext>
            </a:extLst>
          </p:cNvPr>
          <p:cNvSpPr/>
          <p:nvPr/>
        </p:nvSpPr>
        <p:spPr>
          <a:xfrm>
            <a:off x="7904286" y="2264617"/>
            <a:ext cx="86870" cy="194564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F8559F0-3814-D7BD-C0C4-35B13724162A}"/>
              </a:ext>
            </a:extLst>
          </p:cNvPr>
          <p:cNvCxnSpPr/>
          <p:nvPr/>
        </p:nvCxnSpPr>
        <p:spPr>
          <a:xfrm>
            <a:off x="8400422" y="2973070"/>
            <a:ext cx="0" cy="126067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22B8FF5-9673-DB81-3B5A-397A4ED5623F}"/>
              </a:ext>
            </a:extLst>
          </p:cNvPr>
          <p:cNvCxnSpPr>
            <a:cxnSpLocks/>
          </p:cNvCxnSpPr>
          <p:nvPr/>
        </p:nvCxnSpPr>
        <p:spPr>
          <a:xfrm>
            <a:off x="7887956" y="2997710"/>
            <a:ext cx="512466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F009E9-CD13-7EF3-D29F-15CF6848C39E}"/>
              </a:ext>
            </a:extLst>
          </p:cNvPr>
          <p:cNvSpPr txBox="1"/>
          <p:nvPr/>
        </p:nvSpPr>
        <p:spPr>
          <a:xfrm>
            <a:off x="7192652" y="4722829"/>
            <a:ext cx="3728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Multi-objective </a:t>
            </a:r>
            <a:r>
              <a:rPr lang="nl-NL" sz="1800" b="0" i="0" u="none" strike="noStrike" baseline="0" dirty="0">
                <a:latin typeface="Abadi" panose="020B0604020104020204" pitchFamily="34" charset="0"/>
              </a:rPr>
              <a:t>model optimization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dvOT46dcae81"/>
              </a:rPr>
              <a:t>AUC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dvOT46dcae81"/>
              </a:rPr>
              <a:t>MCC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dvOT46dcae81"/>
              </a:rPr>
              <a:t>Number of variables</a:t>
            </a:r>
            <a:endParaRPr lang="nl-NL" dirty="0">
              <a:latin typeface="Abadi" panose="020B0604020104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4DD4BC9-EA1A-51B4-2E3F-8369C904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47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41B6BC-589C-8A6F-A23A-2B184DDA93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3" t="-1055" r="-2494" b="42137"/>
          <a:stretch/>
        </p:blipFill>
        <p:spPr>
          <a:xfrm>
            <a:off x="5067609" y="365760"/>
            <a:ext cx="6105215" cy="59799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76CCD-840E-4B33-8934-3933C985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  <a:endParaRPr lang="nl-N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8336CF-5D1D-4CAE-A720-975C22581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2992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Data preprocessing</a:t>
            </a: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Imputation</a:t>
            </a: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Data subsetting</a:t>
            </a: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Normalization</a:t>
            </a:r>
          </a:p>
          <a:p>
            <a:r>
              <a:rPr lang="en-US" dirty="0"/>
              <a:t>Machine learning</a:t>
            </a:r>
          </a:p>
          <a:p>
            <a:pPr lvl="1"/>
            <a:r>
              <a:rPr lang="en-US" dirty="0"/>
              <a:t>RFE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Evaluation</a:t>
            </a:r>
            <a:endParaRPr lang="nl-NL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EAA94-FECA-9B9D-0B6F-AE07EE85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4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6CCD-840E-4B33-8934-3933C985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  <a:endParaRPr lang="nl-N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8336CF-5D1D-4CAE-A720-975C22581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2992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Data preprocessing</a:t>
            </a: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Imputation</a:t>
            </a: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Data subsetting</a:t>
            </a: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Normalization</a:t>
            </a:r>
          </a:p>
          <a:p>
            <a:r>
              <a:rPr lang="en-US" dirty="0"/>
              <a:t>Machine learning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RFE</a:t>
            </a:r>
          </a:p>
          <a:p>
            <a:pPr lvl="1"/>
            <a:r>
              <a:rPr lang="en-US" dirty="0"/>
              <a:t>Evaluation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3B9F6-ADB0-3689-821C-6D66691DE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F35DE-D220-030A-1DA6-011048270A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5" t="58080" r="18964" b="-952"/>
          <a:stretch/>
        </p:blipFill>
        <p:spPr>
          <a:xfrm>
            <a:off x="5505573" y="595702"/>
            <a:ext cx="5424555" cy="587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71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28ED7FC1-CE9B-5061-1257-F3EC93AEAC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" r="4688"/>
          <a:stretch/>
        </p:blipFill>
        <p:spPr>
          <a:xfrm>
            <a:off x="572034" y="1932148"/>
            <a:ext cx="10358094" cy="4833777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8446E7-0CFD-DB10-A165-B4297242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38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6E9E3B-684E-1351-A722-97E010567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/>
              <a:t>Receiver operating characteristic (ROC) plots for predicting outcomes using selected variable subsets</a:t>
            </a:r>
          </a:p>
        </p:txBody>
      </p:sp>
    </p:spTree>
    <p:extLst>
      <p:ext uri="{BB962C8B-B14F-4D97-AF65-F5344CB8AC3E}">
        <p14:creationId xmlns:p14="http://schemas.microsoft.com/office/powerpoint/2010/main" val="62905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28ED7FC1-CE9B-5061-1257-F3EC93AEAC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" r="4688"/>
          <a:stretch/>
        </p:blipFill>
        <p:spPr>
          <a:xfrm>
            <a:off x="572034" y="1932148"/>
            <a:ext cx="10358094" cy="4833777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8446E7-0CFD-DB10-A165-B4297242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39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7D1A30-E419-FD7F-173C-E501E1CFEF38}"/>
              </a:ext>
            </a:extLst>
          </p:cNvPr>
          <p:cNvSpPr/>
          <p:nvPr/>
        </p:nvSpPr>
        <p:spPr>
          <a:xfrm>
            <a:off x="1020278" y="4326903"/>
            <a:ext cx="9909850" cy="192951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90ED-9565-3B82-1168-215D285BC692}"/>
              </a:ext>
            </a:extLst>
          </p:cNvPr>
          <p:cNvSpPr txBox="1"/>
          <p:nvPr/>
        </p:nvSpPr>
        <p:spPr>
          <a:xfrm>
            <a:off x="572034" y="1506656"/>
            <a:ext cx="10433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AdvOT3b30f6db.B"/>
              </a:rPr>
              <a:t>Focus on cognitive impairment outcome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8D9CBA-1660-E1D7-2B74-7975988B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/>
              <a:t>Receiver operating characteristic (ROC) plots for predicting outcomes using selected variable subsets</a:t>
            </a:r>
          </a:p>
        </p:txBody>
      </p:sp>
    </p:spTree>
    <p:extLst>
      <p:ext uri="{BB962C8B-B14F-4D97-AF65-F5344CB8AC3E}">
        <p14:creationId xmlns:p14="http://schemas.microsoft.com/office/powerpoint/2010/main" val="20679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E620-7627-0F14-A5D3-0A781176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AEE12-A602-4090-8DEC-9D0BB81A6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7344599" cy="435133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Parkinson’s Disease (PD)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Cognitive impairment and Dementia</a:t>
            </a:r>
          </a:p>
          <a:p>
            <a:pPr>
              <a:lnSpc>
                <a:spcPct val="120000"/>
              </a:lnSpc>
            </a:pPr>
            <a:r>
              <a:rPr lang="en-US" dirty="0"/>
              <a:t>Prevalence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Underdiagnosed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Predictive measures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Challenges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Solutions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E4746-C443-7406-9F47-31264F40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6A182-0A09-BDAA-BB0B-88AB5126D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018" y="2050576"/>
            <a:ext cx="1505276" cy="3429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E35408-53C1-9CA0-0491-2297C2D5AF13}"/>
              </a:ext>
            </a:extLst>
          </p:cNvPr>
          <p:cNvSpPr txBox="1">
            <a:spLocks/>
          </p:cNvSpPr>
          <p:nvPr/>
        </p:nvSpPr>
        <p:spPr>
          <a:xfrm>
            <a:off x="2948231" y="3100174"/>
            <a:ext cx="5730987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3200" kern="1200" spc="10" baseline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30% of PD patients show Dementia</a:t>
            </a:r>
          </a:p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20% mild levels of cognitive impairment</a:t>
            </a:r>
          </a:p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50% of PD patients develop Dementia </a:t>
            </a:r>
          </a:p>
          <a:p>
            <a:pPr marL="0" indent="0" algn="r">
              <a:lnSpc>
                <a:spcPct val="120000"/>
              </a:lnSpc>
              <a:buNone/>
            </a:pPr>
            <a:endParaRPr lang="en-US" sz="18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81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28ED7FC1-CE9B-5061-1257-F3EC93AEAC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" r="4688"/>
          <a:stretch/>
        </p:blipFill>
        <p:spPr>
          <a:xfrm>
            <a:off x="572034" y="1932148"/>
            <a:ext cx="10358094" cy="4833777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8446E7-0CFD-DB10-A165-B4297242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40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7D1A30-E419-FD7F-173C-E501E1CFEF38}"/>
              </a:ext>
            </a:extLst>
          </p:cNvPr>
          <p:cNvSpPr/>
          <p:nvPr/>
        </p:nvSpPr>
        <p:spPr>
          <a:xfrm>
            <a:off x="5932162" y="4326903"/>
            <a:ext cx="4997965" cy="192951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90ED-9565-3B82-1168-215D285BC692}"/>
              </a:ext>
            </a:extLst>
          </p:cNvPr>
          <p:cNvSpPr txBox="1"/>
          <p:nvPr/>
        </p:nvSpPr>
        <p:spPr>
          <a:xfrm>
            <a:off x="572034" y="1506656"/>
            <a:ext cx="10433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AdvOT3b30f6db.B"/>
              </a:rPr>
              <a:t>Focus on clinical vs all variables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8D9CBA-1660-E1D7-2B74-7975988B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/>
              <a:t>Receiver operating characteristic (ROC) plots for predicting outcomes using selected variable subsets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0C8AAA-A725-6786-3629-480217DDD785}"/>
              </a:ext>
            </a:extLst>
          </p:cNvPr>
          <p:cNvSpPr/>
          <p:nvPr/>
        </p:nvSpPr>
        <p:spPr>
          <a:xfrm>
            <a:off x="1020279" y="1932148"/>
            <a:ext cx="4911883" cy="432427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442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28ED7FC1-CE9B-5061-1257-F3EC93AEAC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" r="4688"/>
          <a:stretch/>
        </p:blipFill>
        <p:spPr>
          <a:xfrm>
            <a:off x="572034" y="1932148"/>
            <a:ext cx="10358094" cy="4833777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8446E7-0CFD-DB10-A165-B4297242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7D1A30-E419-FD7F-173C-E501E1CFEF38}"/>
              </a:ext>
            </a:extLst>
          </p:cNvPr>
          <p:cNvSpPr/>
          <p:nvPr/>
        </p:nvSpPr>
        <p:spPr>
          <a:xfrm>
            <a:off x="8431619" y="4326903"/>
            <a:ext cx="2498508" cy="192951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890ED-9565-3B82-1168-215D285BC692}"/>
              </a:ext>
            </a:extLst>
          </p:cNvPr>
          <p:cNvSpPr txBox="1"/>
          <p:nvPr/>
        </p:nvSpPr>
        <p:spPr>
          <a:xfrm>
            <a:off x="572034" y="1506656"/>
            <a:ext cx="10433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AdvOT3b30f6db.B"/>
              </a:rPr>
              <a:t>Focus on all variables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8D9CBA-1660-E1D7-2B74-7975988B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/>
              <a:t>Receiver operating characteristic (ROC) plots for predicting outcomes using selected variable subsets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0C8AAA-A725-6786-3629-480217DDD785}"/>
              </a:ext>
            </a:extLst>
          </p:cNvPr>
          <p:cNvSpPr/>
          <p:nvPr/>
        </p:nvSpPr>
        <p:spPr>
          <a:xfrm>
            <a:off x="1020279" y="1932148"/>
            <a:ext cx="7411339" cy="432427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21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4824-DBDE-41E8-941B-7BCCBDA6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variables for cognitive impairment outcome</a:t>
            </a:r>
            <a:endParaRPr lang="nl-NL" dirty="0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8B93AB3-37E7-4F7F-6CBD-EB201B7AE2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88" y="1423126"/>
            <a:ext cx="8870950" cy="506911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FBFB7-FF89-EAEF-F263-9493EC6D6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4824-DBDE-41E8-941B-7BCCBDA6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variables for cognitive impairment outcome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8B93AB3-37E7-4F7F-6CBD-EB201B7AE2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88" y="1423126"/>
            <a:ext cx="8870950" cy="506911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FBFB7-FF89-EAEF-F263-9493EC6D6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73DAF-6B9C-F396-0056-F47D46361D91}"/>
              </a:ext>
            </a:extLst>
          </p:cNvPr>
          <p:cNvSpPr txBox="1"/>
          <p:nvPr/>
        </p:nvSpPr>
        <p:spPr>
          <a:xfrm>
            <a:off x="237746" y="2258299"/>
            <a:ext cx="97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badi" panose="020B0604020104020204" pitchFamily="34" charset="0"/>
              </a:rPr>
              <a:t>Cognitive variables</a:t>
            </a:r>
            <a:endParaRPr lang="nl-NL" sz="1200" dirty="0">
              <a:latin typeface="Abadi" panose="020B06040201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3EF938-1100-F01A-F8B6-1DE945DD656F}"/>
              </a:ext>
            </a:extLst>
          </p:cNvPr>
          <p:cNvSpPr/>
          <p:nvPr/>
        </p:nvSpPr>
        <p:spPr>
          <a:xfrm>
            <a:off x="1261872" y="4489450"/>
            <a:ext cx="4465827" cy="12065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93A8D9-12D8-4EAB-286D-61785D30C0B5}"/>
              </a:ext>
            </a:extLst>
          </p:cNvPr>
          <p:cNvSpPr/>
          <p:nvPr/>
        </p:nvSpPr>
        <p:spPr>
          <a:xfrm>
            <a:off x="2016886" y="3519488"/>
            <a:ext cx="3621914" cy="2381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690B2-B5A5-CEC4-C214-DD35FEAE59D1}"/>
              </a:ext>
            </a:extLst>
          </p:cNvPr>
          <p:cNvSpPr/>
          <p:nvPr/>
        </p:nvSpPr>
        <p:spPr>
          <a:xfrm>
            <a:off x="2016885" y="3036094"/>
            <a:ext cx="3621913" cy="24050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43DCBB-D248-60AE-8A58-36933563296F}"/>
              </a:ext>
            </a:extLst>
          </p:cNvPr>
          <p:cNvSpPr/>
          <p:nvPr/>
        </p:nvSpPr>
        <p:spPr>
          <a:xfrm>
            <a:off x="5727699" y="2489132"/>
            <a:ext cx="1136651" cy="120402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E80047-9BAA-1711-3819-81FC3E4EE8DE}"/>
              </a:ext>
            </a:extLst>
          </p:cNvPr>
          <p:cNvSpPr/>
          <p:nvPr/>
        </p:nvSpPr>
        <p:spPr>
          <a:xfrm>
            <a:off x="7918068" y="2513772"/>
            <a:ext cx="1136651" cy="120402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BDD92F-EAEE-91AE-384E-32574D9D690C}"/>
              </a:ext>
            </a:extLst>
          </p:cNvPr>
          <p:cNvSpPr/>
          <p:nvPr/>
        </p:nvSpPr>
        <p:spPr>
          <a:xfrm>
            <a:off x="7941943" y="3649946"/>
            <a:ext cx="1136651" cy="120402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07E516-5D4D-2D57-C524-A87CC91ED871}"/>
              </a:ext>
            </a:extLst>
          </p:cNvPr>
          <p:cNvSpPr/>
          <p:nvPr/>
        </p:nvSpPr>
        <p:spPr>
          <a:xfrm>
            <a:off x="8992360" y="3645297"/>
            <a:ext cx="1116077" cy="120402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3D924B-3C25-8E16-665C-FA2E318924ED}"/>
              </a:ext>
            </a:extLst>
          </p:cNvPr>
          <p:cNvSpPr/>
          <p:nvPr/>
        </p:nvSpPr>
        <p:spPr>
          <a:xfrm>
            <a:off x="5727700" y="4832860"/>
            <a:ext cx="3374770" cy="120402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075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4824-DBDE-41E8-941B-7BCCBDA6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variables for cognitive impairment outcome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8B93AB3-37E7-4F7F-6CBD-EB201B7AE2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88" y="1423126"/>
            <a:ext cx="8870950" cy="506911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FBFB7-FF89-EAEF-F263-9493EC6D6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73DAF-6B9C-F396-0056-F47D46361D91}"/>
              </a:ext>
            </a:extLst>
          </p:cNvPr>
          <p:cNvSpPr txBox="1"/>
          <p:nvPr/>
        </p:nvSpPr>
        <p:spPr>
          <a:xfrm>
            <a:off x="251825" y="2258299"/>
            <a:ext cx="94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badi" panose="020B0604020104020204" pitchFamily="34" charset="0"/>
              </a:rPr>
              <a:t>Anxiety</a:t>
            </a:r>
          </a:p>
          <a:p>
            <a:r>
              <a:rPr lang="en-US" sz="1200" dirty="0">
                <a:latin typeface="Abadi" panose="020B0604020104020204" pitchFamily="34" charset="0"/>
              </a:rPr>
              <a:t>variables </a:t>
            </a:r>
            <a:endParaRPr lang="nl-NL" sz="1200" dirty="0">
              <a:latin typeface="Abadi" panose="020B06040201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3EF938-1100-F01A-F8B6-1DE945DD656F}"/>
              </a:ext>
            </a:extLst>
          </p:cNvPr>
          <p:cNvSpPr/>
          <p:nvPr/>
        </p:nvSpPr>
        <p:spPr>
          <a:xfrm>
            <a:off x="1261872" y="2034539"/>
            <a:ext cx="4465827" cy="270240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BCDD94-621B-B2D2-F572-1438BD82263C}"/>
              </a:ext>
            </a:extLst>
          </p:cNvPr>
          <p:cNvSpPr/>
          <p:nvPr/>
        </p:nvSpPr>
        <p:spPr>
          <a:xfrm>
            <a:off x="7953403" y="3724275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CDBC8-BA10-B442-B166-D85FD7BC86EA}"/>
              </a:ext>
            </a:extLst>
          </p:cNvPr>
          <p:cNvSpPr/>
          <p:nvPr/>
        </p:nvSpPr>
        <p:spPr>
          <a:xfrm>
            <a:off x="1252758" y="5218908"/>
            <a:ext cx="4465827" cy="791367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60EA7C-FAEA-4FF2-EDA0-51AD62D6F0D1}"/>
              </a:ext>
            </a:extLst>
          </p:cNvPr>
          <p:cNvSpPr/>
          <p:nvPr/>
        </p:nvSpPr>
        <p:spPr>
          <a:xfrm>
            <a:off x="9074781" y="4898661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9E5AC5-5957-8E73-6E5D-E02F6132E197}"/>
              </a:ext>
            </a:extLst>
          </p:cNvPr>
          <p:cNvSpPr/>
          <p:nvPr/>
        </p:nvSpPr>
        <p:spPr>
          <a:xfrm>
            <a:off x="9074780" y="2573700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C3898C-B754-0CEC-FA05-0A79EA155B88}"/>
              </a:ext>
            </a:extLst>
          </p:cNvPr>
          <p:cNvSpPr/>
          <p:nvPr/>
        </p:nvSpPr>
        <p:spPr>
          <a:xfrm>
            <a:off x="9074779" y="1427116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35F228-1203-1839-5E4E-4209F75D6668}"/>
              </a:ext>
            </a:extLst>
          </p:cNvPr>
          <p:cNvSpPr/>
          <p:nvPr/>
        </p:nvSpPr>
        <p:spPr>
          <a:xfrm>
            <a:off x="7961337" y="4898661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4B9B6D-510F-C5CC-ABA7-3B1844CA1BCC}"/>
              </a:ext>
            </a:extLst>
          </p:cNvPr>
          <p:cNvSpPr/>
          <p:nvPr/>
        </p:nvSpPr>
        <p:spPr>
          <a:xfrm>
            <a:off x="7961336" y="2573700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11B78C-9C1C-665B-CAF5-2D5A89F237C1}"/>
              </a:ext>
            </a:extLst>
          </p:cNvPr>
          <p:cNvSpPr/>
          <p:nvPr/>
        </p:nvSpPr>
        <p:spPr>
          <a:xfrm>
            <a:off x="7961335" y="1427116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2AC5F7-D21A-AC54-D1CA-6A8984F1C92C}"/>
              </a:ext>
            </a:extLst>
          </p:cNvPr>
          <p:cNvSpPr/>
          <p:nvPr/>
        </p:nvSpPr>
        <p:spPr>
          <a:xfrm>
            <a:off x="6881759" y="3724275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020ABD-1945-FA56-2C0B-486ED2091EED}"/>
              </a:ext>
            </a:extLst>
          </p:cNvPr>
          <p:cNvSpPr/>
          <p:nvPr/>
        </p:nvSpPr>
        <p:spPr>
          <a:xfrm>
            <a:off x="6877946" y="2573700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D54CEF-6B9E-D0CE-7014-E4861144466F}"/>
              </a:ext>
            </a:extLst>
          </p:cNvPr>
          <p:cNvSpPr/>
          <p:nvPr/>
        </p:nvSpPr>
        <p:spPr>
          <a:xfrm>
            <a:off x="6877945" y="1427116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4D7D45-56F7-A0C3-4AFC-19EBCC345CEB}"/>
              </a:ext>
            </a:extLst>
          </p:cNvPr>
          <p:cNvSpPr/>
          <p:nvPr/>
        </p:nvSpPr>
        <p:spPr>
          <a:xfrm>
            <a:off x="5768977" y="3724275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578C85-8385-1B34-D50A-823412CE07BE}"/>
              </a:ext>
            </a:extLst>
          </p:cNvPr>
          <p:cNvSpPr/>
          <p:nvPr/>
        </p:nvSpPr>
        <p:spPr>
          <a:xfrm>
            <a:off x="6877944" y="4898661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758EF-55F1-B0B5-4B70-B6C5F94CFA5E}"/>
              </a:ext>
            </a:extLst>
          </p:cNvPr>
          <p:cNvSpPr/>
          <p:nvPr/>
        </p:nvSpPr>
        <p:spPr>
          <a:xfrm>
            <a:off x="5765164" y="2573700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CDBC58-ACAF-041D-E6A0-774DDD4D1CA6}"/>
              </a:ext>
            </a:extLst>
          </p:cNvPr>
          <p:cNvSpPr/>
          <p:nvPr/>
        </p:nvSpPr>
        <p:spPr>
          <a:xfrm>
            <a:off x="5765163" y="1427116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883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4824-DBDE-41E8-941B-7BCCBDA6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variables for cognitive impairment outcome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8B93AB3-37E7-4F7F-6CBD-EB201B7AE2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88" y="1423126"/>
            <a:ext cx="8870950" cy="506911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FBFB7-FF89-EAEF-F263-9493EC6D6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73DAF-6B9C-F396-0056-F47D46361D91}"/>
              </a:ext>
            </a:extLst>
          </p:cNvPr>
          <p:cNvSpPr txBox="1"/>
          <p:nvPr/>
        </p:nvSpPr>
        <p:spPr>
          <a:xfrm>
            <a:off x="237746" y="2258299"/>
            <a:ext cx="97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badi" panose="020B0604020104020204" pitchFamily="34" charset="0"/>
              </a:rPr>
              <a:t>Olfactory variables</a:t>
            </a:r>
            <a:endParaRPr lang="nl-NL" sz="1200" dirty="0">
              <a:latin typeface="Abadi" panose="020B06040201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3EF938-1100-F01A-F8B6-1DE945DD656F}"/>
              </a:ext>
            </a:extLst>
          </p:cNvPr>
          <p:cNvSpPr/>
          <p:nvPr/>
        </p:nvSpPr>
        <p:spPr>
          <a:xfrm>
            <a:off x="1261872" y="2034540"/>
            <a:ext cx="4465827" cy="342566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690B2-B5A5-CEC4-C214-DD35FEAE59D1}"/>
              </a:ext>
            </a:extLst>
          </p:cNvPr>
          <p:cNvSpPr/>
          <p:nvPr/>
        </p:nvSpPr>
        <p:spPr>
          <a:xfrm>
            <a:off x="2016885" y="5700713"/>
            <a:ext cx="3621913" cy="26061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BDD92F-EAEE-91AE-384E-32574D9D690C}"/>
              </a:ext>
            </a:extLst>
          </p:cNvPr>
          <p:cNvSpPr/>
          <p:nvPr/>
        </p:nvSpPr>
        <p:spPr>
          <a:xfrm>
            <a:off x="7941943" y="1423126"/>
            <a:ext cx="1136651" cy="343084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07E516-5D4D-2D57-C524-A87CC91ED871}"/>
              </a:ext>
            </a:extLst>
          </p:cNvPr>
          <p:cNvSpPr/>
          <p:nvPr/>
        </p:nvSpPr>
        <p:spPr>
          <a:xfrm>
            <a:off x="8992360" y="1423126"/>
            <a:ext cx="1116077" cy="461376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3D924B-3C25-8E16-665C-FA2E318924ED}"/>
              </a:ext>
            </a:extLst>
          </p:cNvPr>
          <p:cNvSpPr/>
          <p:nvPr/>
        </p:nvSpPr>
        <p:spPr>
          <a:xfrm>
            <a:off x="5727700" y="1423126"/>
            <a:ext cx="2214242" cy="461376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514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4824-DBDE-41E8-941B-7BCCBDA6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variables for cognitive impairment outcome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8B93AB3-37E7-4F7F-6CBD-EB201B7AE2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88" y="1423126"/>
            <a:ext cx="8870950" cy="506911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FBFB7-FF89-EAEF-F263-9493EC6D6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73DAF-6B9C-F396-0056-F47D46361D91}"/>
              </a:ext>
            </a:extLst>
          </p:cNvPr>
          <p:cNvSpPr txBox="1"/>
          <p:nvPr/>
        </p:nvSpPr>
        <p:spPr>
          <a:xfrm>
            <a:off x="237746" y="2258299"/>
            <a:ext cx="975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badi" panose="020B0604020104020204" pitchFamily="34" charset="0"/>
              </a:rPr>
              <a:t>DNA Methylation variables</a:t>
            </a:r>
            <a:endParaRPr lang="nl-NL" sz="1200" dirty="0">
              <a:latin typeface="Abadi" panose="020B06040201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3EF938-1100-F01A-F8B6-1DE945DD656F}"/>
              </a:ext>
            </a:extLst>
          </p:cNvPr>
          <p:cNvSpPr/>
          <p:nvPr/>
        </p:nvSpPr>
        <p:spPr>
          <a:xfrm>
            <a:off x="1261872" y="2034540"/>
            <a:ext cx="4465827" cy="148713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690B2-B5A5-CEC4-C214-DD35FEAE59D1}"/>
              </a:ext>
            </a:extLst>
          </p:cNvPr>
          <p:cNvSpPr/>
          <p:nvPr/>
        </p:nvSpPr>
        <p:spPr>
          <a:xfrm>
            <a:off x="1237487" y="3756454"/>
            <a:ext cx="4401311" cy="220486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BDD92F-EAEE-91AE-384E-32574D9D690C}"/>
              </a:ext>
            </a:extLst>
          </p:cNvPr>
          <p:cNvSpPr/>
          <p:nvPr/>
        </p:nvSpPr>
        <p:spPr>
          <a:xfrm>
            <a:off x="7941943" y="1423126"/>
            <a:ext cx="1136651" cy="1072424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07E516-5D4D-2D57-C524-A87CC91ED871}"/>
              </a:ext>
            </a:extLst>
          </p:cNvPr>
          <p:cNvSpPr/>
          <p:nvPr/>
        </p:nvSpPr>
        <p:spPr>
          <a:xfrm>
            <a:off x="8992360" y="1423126"/>
            <a:ext cx="1116077" cy="461376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3D924B-3C25-8E16-665C-FA2E318924ED}"/>
              </a:ext>
            </a:extLst>
          </p:cNvPr>
          <p:cNvSpPr/>
          <p:nvPr/>
        </p:nvSpPr>
        <p:spPr>
          <a:xfrm>
            <a:off x="5727700" y="1423126"/>
            <a:ext cx="2214242" cy="461376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BCDD94-621B-B2D2-F572-1438BD82263C}"/>
              </a:ext>
            </a:extLst>
          </p:cNvPr>
          <p:cNvSpPr/>
          <p:nvPr/>
        </p:nvSpPr>
        <p:spPr>
          <a:xfrm>
            <a:off x="7965817" y="3707146"/>
            <a:ext cx="1136651" cy="232974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974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4824-DBDE-41E8-941B-7BCCBDA6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variables for cognitive impairment outcome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8B93AB3-37E7-4F7F-6CBD-EB201B7AE2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88" y="1423126"/>
            <a:ext cx="8870950" cy="506911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FBFB7-FF89-EAEF-F263-9493EC6D6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73DAF-6B9C-F396-0056-F47D46361D91}"/>
              </a:ext>
            </a:extLst>
          </p:cNvPr>
          <p:cNvSpPr txBox="1"/>
          <p:nvPr/>
        </p:nvSpPr>
        <p:spPr>
          <a:xfrm>
            <a:off x="251825" y="2258299"/>
            <a:ext cx="94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badi" panose="020B0604020104020204" pitchFamily="34" charset="0"/>
              </a:rPr>
              <a:t>Amyloid-</a:t>
            </a:r>
            <a:r>
              <a:rPr lang="el-GR" sz="1200" dirty="0">
                <a:latin typeface="Abadi" panose="020B0604020104020204" pitchFamily="34" charset="0"/>
              </a:rPr>
              <a:t>β</a:t>
            </a:r>
            <a:r>
              <a:rPr lang="en-US" sz="1200" dirty="0">
                <a:latin typeface="Abadi" panose="020B0604020104020204" pitchFamily="34" charset="0"/>
              </a:rPr>
              <a:t> (1-42)</a:t>
            </a:r>
          </a:p>
          <a:p>
            <a:r>
              <a:rPr lang="en-US" sz="1200" dirty="0">
                <a:latin typeface="Abadi" panose="020B0604020104020204" pitchFamily="34" charset="0"/>
              </a:rPr>
              <a:t>variables </a:t>
            </a:r>
            <a:endParaRPr lang="nl-NL" sz="1200" dirty="0">
              <a:latin typeface="Abadi" panose="020B06040201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3EF938-1100-F01A-F8B6-1DE945DD656F}"/>
              </a:ext>
            </a:extLst>
          </p:cNvPr>
          <p:cNvSpPr/>
          <p:nvPr/>
        </p:nvSpPr>
        <p:spPr>
          <a:xfrm>
            <a:off x="1261872" y="2034540"/>
            <a:ext cx="4465827" cy="246126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690B2-B5A5-CEC4-C214-DD35FEAE59D1}"/>
              </a:ext>
            </a:extLst>
          </p:cNvPr>
          <p:cNvSpPr/>
          <p:nvPr/>
        </p:nvSpPr>
        <p:spPr>
          <a:xfrm>
            <a:off x="1237487" y="5454650"/>
            <a:ext cx="4401311" cy="50667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BCDD94-621B-B2D2-F572-1438BD82263C}"/>
              </a:ext>
            </a:extLst>
          </p:cNvPr>
          <p:cNvSpPr/>
          <p:nvPr/>
        </p:nvSpPr>
        <p:spPr>
          <a:xfrm>
            <a:off x="9078593" y="3724275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CDBC8-BA10-B442-B166-D85FD7BC86EA}"/>
              </a:ext>
            </a:extLst>
          </p:cNvPr>
          <p:cNvSpPr/>
          <p:nvPr/>
        </p:nvSpPr>
        <p:spPr>
          <a:xfrm>
            <a:off x="1252758" y="4737888"/>
            <a:ext cx="4465827" cy="478637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60EA7C-FAEA-4FF2-EDA0-51AD62D6F0D1}"/>
              </a:ext>
            </a:extLst>
          </p:cNvPr>
          <p:cNvSpPr/>
          <p:nvPr/>
        </p:nvSpPr>
        <p:spPr>
          <a:xfrm>
            <a:off x="9074781" y="4898661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9E5AC5-5957-8E73-6E5D-E02F6132E197}"/>
              </a:ext>
            </a:extLst>
          </p:cNvPr>
          <p:cNvSpPr/>
          <p:nvPr/>
        </p:nvSpPr>
        <p:spPr>
          <a:xfrm>
            <a:off x="9074780" y="2573700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C3898C-B754-0CEC-FA05-0A79EA155B88}"/>
              </a:ext>
            </a:extLst>
          </p:cNvPr>
          <p:cNvSpPr/>
          <p:nvPr/>
        </p:nvSpPr>
        <p:spPr>
          <a:xfrm>
            <a:off x="9074779" y="1427116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35F228-1203-1839-5E4E-4209F75D6668}"/>
              </a:ext>
            </a:extLst>
          </p:cNvPr>
          <p:cNvSpPr/>
          <p:nvPr/>
        </p:nvSpPr>
        <p:spPr>
          <a:xfrm>
            <a:off x="7961337" y="4898661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4B9B6D-510F-C5CC-ABA7-3B1844CA1BCC}"/>
              </a:ext>
            </a:extLst>
          </p:cNvPr>
          <p:cNvSpPr/>
          <p:nvPr/>
        </p:nvSpPr>
        <p:spPr>
          <a:xfrm>
            <a:off x="7961336" y="2573700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11B78C-9C1C-665B-CAF5-2D5A89F237C1}"/>
              </a:ext>
            </a:extLst>
          </p:cNvPr>
          <p:cNvSpPr/>
          <p:nvPr/>
        </p:nvSpPr>
        <p:spPr>
          <a:xfrm>
            <a:off x="7961335" y="1427116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2AC5F7-D21A-AC54-D1CA-6A8984F1C92C}"/>
              </a:ext>
            </a:extLst>
          </p:cNvPr>
          <p:cNvSpPr/>
          <p:nvPr/>
        </p:nvSpPr>
        <p:spPr>
          <a:xfrm>
            <a:off x="6881759" y="3724275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020ABD-1945-FA56-2C0B-486ED2091EED}"/>
              </a:ext>
            </a:extLst>
          </p:cNvPr>
          <p:cNvSpPr/>
          <p:nvPr/>
        </p:nvSpPr>
        <p:spPr>
          <a:xfrm>
            <a:off x="6877946" y="2573700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D54CEF-6B9E-D0CE-7014-E4861144466F}"/>
              </a:ext>
            </a:extLst>
          </p:cNvPr>
          <p:cNvSpPr/>
          <p:nvPr/>
        </p:nvSpPr>
        <p:spPr>
          <a:xfrm>
            <a:off x="6877945" y="1427116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4D7D45-56F7-A0C3-4AFC-19EBCC345CEB}"/>
              </a:ext>
            </a:extLst>
          </p:cNvPr>
          <p:cNvSpPr/>
          <p:nvPr/>
        </p:nvSpPr>
        <p:spPr>
          <a:xfrm>
            <a:off x="5768977" y="3724275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578C85-8385-1B34-D50A-823412CE07BE}"/>
              </a:ext>
            </a:extLst>
          </p:cNvPr>
          <p:cNvSpPr/>
          <p:nvPr/>
        </p:nvSpPr>
        <p:spPr>
          <a:xfrm>
            <a:off x="5765165" y="4898661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758EF-55F1-B0B5-4B70-B6C5F94CFA5E}"/>
              </a:ext>
            </a:extLst>
          </p:cNvPr>
          <p:cNvSpPr/>
          <p:nvPr/>
        </p:nvSpPr>
        <p:spPr>
          <a:xfrm>
            <a:off x="5765164" y="2573700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CDBC58-ACAF-041D-E6A0-774DDD4D1CA6}"/>
              </a:ext>
            </a:extLst>
          </p:cNvPr>
          <p:cNvSpPr/>
          <p:nvPr/>
        </p:nvSpPr>
        <p:spPr>
          <a:xfrm>
            <a:off x="5765163" y="1427116"/>
            <a:ext cx="1029845" cy="107242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320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80822-F1F6-9DE9-9534-D3F97A38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7344-761E-8526-B49B-77C493B45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Combining clinical and biological yields best accuracy</a:t>
            </a:r>
          </a:p>
          <a:p>
            <a:r>
              <a:rPr lang="en-US" dirty="0"/>
              <a:t>Cognitive impairment outcome best performance</a:t>
            </a:r>
          </a:p>
          <a:p>
            <a:r>
              <a:rPr lang="en-US" dirty="0"/>
              <a:t>Interesting findings</a:t>
            </a:r>
          </a:p>
          <a:p>
            <a:r>
              <a:rPr lang="en-US" dirty="0"/>
              <a:t>ML workflow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E9430-2008-1514-4F07-CA02067D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2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21E03-D8B6-9371-8696-4FCBE80A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D6138-07A4-7A71-B8AD-1517B7963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size</a:t>
            </a:r>
          </a:p>
          <a:p>
            <a:r>
              <a:rPr lang="en-US" dirty="0"/>
              <a:t>Broader applicability</a:t>
            </a:r>
          </a:p>
          <a:p>
            <a:r>
              <a:rPr lang="en-US" dirty="0"/>
              <a:t>DNA methylation</a:t>
            </a:r>
          </a:p>
          <a:p>
            <a:r>
              <a:rPr lang="en-US" dirty="0"/>
              <a:t>Neuroimaging </a:t>
            </a:r>
          </a:p>
          <a:p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02203-7D88-67A3-E4DE-F04BDF487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1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E620-7627-0F14-A5D3-0A781176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AEE12-A602-4090-8DEC-9D0BB81A6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7344599" cy="435133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Parkinson’s Disease (PD)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Cognitive impairment and Dementia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Prevalence</a:t>
            </a:r>
          </a:p>
          <a:p>
            <a:pPr>
              <a:lnSpc>
                <a:spcPct val="120000"/>
              </a:lnSpc>
            </a:pPr>
            <a:r>
              <a:rPr lang="en-US" dirty="0"/>
              <a:t>Underdiagnosed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Predictive measures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Challenges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Solutions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E4746-C443-7406-9F47-31264F40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DDB091-CDBD-8C1E-EFF2-02C08BFFD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018" y="2050576"/>
            <a:ext cx="1505276" cy="3429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D077D8-3D3B-4C0C-5BAE-2EF0A14F5806}"/>
              </a:ext>
            </a:extLst>
          </p:cNvPr>
          <p:cNvSpPr txBox="1">
            <a:spLocks/>
          </p:cNvSpPr>
          <p:nvPr/>
        </p:nvSpPr>
        <p:spPr>
          <a:xfrm>
            <a:off x="4076700" y="3100174"/>
            <a:ext cx="4602518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3200" kern="1200" spc="10" baseline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 algn="r">
              <a:lnSpc>
                <a:spcPct val="120000"/>
              </a:lnSpc>
              <a:buNone/>
            </a:pP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Complexity</a:t>
            </a:r>
          </a:p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Multi-domain nature of cognitive dysfunction</a:t>
            </a:r>
          </a:p>
          <a:p>
            <a:pPr marL="0" indent="0" algn="r">
              <a:lnSpc>
                <a:spcPct val="120000"/>
              </a:lnSpc>
              <a:buNone/>
            </a:pPr>
            <a:endParaRPr lang="en-US" sz="18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53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E1F4-6F30-576F-C7F0-9A943967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A0886-FF6B-52ED-BACC-0121FA3AF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accurate prediction of future cognitive outcome when using both biological and clinical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4A3B4-A01E-C572-6AC9-1E60DC86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E1F4-6F30-576F-C7F0-9A943967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A0886-FF6B-52ED-BACC-0121FA3AF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Most accurate prediction of future cognitive outcome when using both biological and clinical variables</a:t>
            </a:r>
          </a:p>
          <a:p>
            <a:r>
              <a:rPr lang="en-US" dirty="0"/>
              <a:t>ML models selected features previously associated with cognitive decline </a:t>
            </a:r>
          </a:p>
          <a:p>
            <a:pPr lvl="1"/>
            <a:r>
              <a:rPr lang="en-US" dirty="0"/>
              <a:t>Cognitive tests, age of onset, CSF protein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4A3B4-A01E-C572-6AC9-1E60DC86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6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E1F4-6F30-576F-C7F0-9A943967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A0886-FF6B-52ED-BACC-0121FA3AF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Most accurate prediction of future cognitive outcome when using both biological and clinical variables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ML models selected features previously associated with cognitive decline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Cognitive tests, age of onset, CSF protein</a:t>
            </a:r>
          </a:p>
          <a:p>
            <a:r>
              <a:rPr lang="en-US" dirty="0"/>
              <a:t>Highlighted new potential predictive variables</a:t>
            </a:r>
          </a:p>
          <a:p>
            <a:pPr lvl="1"/>
            <a:r>
              <a:rPr lang="en-US" dirty="0"/>
              <a:t>Olfactory impairment, anxiety, DNA methylation loci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4A3B4-A01E-C572-6AC9-1E60DC86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8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63DF5ED-A7E7-AB97-C513-BC2E808074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3000"/>
          </a:blip>
          <a:srcRect r="14876" b="7003"/>
          <a:stretch/>
        </p:blipFill>
        <p:spPr>
          <a:xfrm>
            <a:off x="1" y="7359"/>
            <a:ext cx="4448003" cy="6850640"/>
          </a:xfrm>
          <a:prstGeom prst="rect">
            <a:avLst/>
          </a:prstGeom>
        </p:spPr>
      </p:pic>
      <p:pic>
        <p:nvPicPr>
          <p:cNvPr id="23" name="Picture 22">
            <a:hlinkClick r:id="rId3" action="ppaction://hlinksldjump"/>
            <a:extLst>
              <a:ext uri="{FF2B5EF4-FFF2-40B4-BE49-F238E27FC236}">
                <a16:creationId xmlns:a16="http://schemas.microsoft.com/office/drawing/2014/main" id="{E13AA235-68BA-5119-C221-1409FC75DB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696969">
                <a:tint val="45000"/>
                <a:satMod val="400000"/>
              </a:srgbClr>
            </a:duotone>
            <a:alphaModFix amt="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8544" y="1"/>
            <a:ext cx="5783456" cy="68603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937987C-EB7D-4F0A-51BB-74E94D39F586}"/>
              </a:ext>
            </a:extLst>
          </p:cNvPr>
          <p:cNvSpPr/>
          <p:nvPr/>
        </p:nvSpPr>
        <p:spPr>
          <a:xfrm>
            <a:off x="0" y="5731497"/>
            <a:ext cx="12192000" cy="1131218"/>
          </a:xfrm>
          <a:prstGeom prst="rect">
            <a:avLst/>
          </a:prstGeom>
          <a:solidFill>
            <a:srgbClr val="4D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4D4D5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344" y="182247"/>
            <a:ext cx="10991188" cy="133889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cs typeface="Arial" panose="020B0604020202020204" pitchFamily="34" charset="0"/>
              </a:rPr>
              <a:t>Machine learning-based prediction of cognitive outcomes in de novo Parkinson’s disease</a:t>
            </a:r>
            <a:br>
              <a:rPr lang="en-GB" sz="1200" dirty="0">
                <a:cs typeface="Arial" panose="020B0604020202020204" pitchFamily="34" charset="0"/>
              </a:rPr>
            </a:br>
            <a:r>
              <a:rPr lang="en-GB" sz="1000" dirty="0">
                <a:cs typeface="Arial" panose="020B0604020202020204" pitchFamily="34" charset="0"/>
              </a:rPr>
              <a:t>Rick Reijnders</a:t>
            </a:r>
            <a:br>
              <a:rPr lang="en-GB" sz="1000" dirty="0">
                <a:cs typeface="Arial" panose="020B0604020202020204" pitchFamily="34" charset="0"/>
              </a:rPr>
            </a:br>
            <a:br>
              <a:rPr lang="en-GB" sz="1000" dirty="0">
                <a:cs typeface="Arial" panose="020B0604020202020204" pitchFamily="34" charset="0"/>
              </a:rPr>
            </a:br>
            <a:endParaRPr lang="en-US" sz="1200" dirty="0"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DF79C-959E-43E0-FF32-8872965ED01C}"/>
              </a:ext>
            </a:extLst>
          </p:cNvPr>
          <p:cNvSpPr txBox="1"/>
          <p:nvPr/>
        </p:nvSpPr>
        <p:spPr>
          <a:xfrm>
            <a:off x="464344" y="1276610"/>
            <a:ext cx="91411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nl-NL" sz="1400" b="0" i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badi" panose="020B0604020104020204" pitchFamily="34" charset="0"/>
              </a:rPr>
              <a:t>Harvey, J., Reijnders, R.A., Cavill, R. </a:t>
            </a:r>
            <a:r>
              <a:rPr lang="nl-NL" sz="1400" b="0" i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badi" panose="020B0604020104020204" pitchFamily="34" charset="0"/>
              </a:rPr>
              <a:t>et al.</a:t>
            </a:r>
            <a:r>
              <a:rPr lang="nl-NL" sz="1400" b="0" i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badi" panose="020B0604020104020204" pitchFamily="34" charset="0"/>
              </a:rPr>
              <a:t> Machine learning-based prediction of cognitive outcomes in de novo Parkinson’s disease. </a:t>
            </a:r>
            <a:r>
              <a:rPr lang="nl-NL" sz="1400" b="0" i="1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badi" panose="020B0604020104020204" pitchFamily="34" charset="0"/>
              </a:rPr>
              <a:t>npj Parkinsons Dis.</a:t>
            </a:r>
            <a:r>
              <a:rPr lang="nl-NL" sz="1400" b="0" i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badi" panose="020B0604020104020204" pitchFamily="34" charset="0"/>
              </a:rPr>
              <a:t> </a:t>
            </a:r>
            <a:r>
              <a:rPr lang="nl-NL" sz="1400" b="1" i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badi" panose="020B0604020104020204" pitchFamily="34" charset="0"/>
              </a:rPr>
              <a:t>8</a:t>
            </a:r>
            <a:r>
              <a:rPr lang="nl-NL" sz="1400" b="0" i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Abadi" panose="020B0604020104020204" pitchFamily="34" charset="0"/>
              </a:rPr>
              <a:t>, 150 (2022). https://doi.org/10.1038/s41531-022-00409-5</a:t>
            </a:r>
            <a:endParaRPr lang="nl-NL" sz="1400" dirty="0">
              <a:solidFill>
                <a:schemeClr val="bg1">
                  <a:lumMod val="50000"/>
                  <a:lumOff val="50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D0A50-45BF-EF6C-2239-8B8DB28748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728" y="6020218"/>
            <a:ext cx="1787693" cy="685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EDF9B2-D869-65C7-2EF7-9A6E8E4D808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79" y="5966565"/>
            <a:ext cx="2093425" cy="6610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4A72F-9814-587F-E5B0-34A1C17F26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43000"/>
          </a:blip>
          <a:srcRect r="14876" b="7003"/>
          <a:stretch/>
        </p:blipFill>
        <p:spPr>
          <a:xfrm>
            <a:off x="1" y="5732075"/>
            <a:ext cx="731043" cy="1125924"/>
          </a:xfrm>
          <a:prstGeom prst="rect">
            <a:avLst/>
          </a:prstGeom>
        </p:spPr>
      </p:pic>
      <p:pic>
        <p:nvPicPr>
          <p:cNvPr id="17" name="Picture 16">
            <a:hlinkClick r:id="rId3" action="ppaction://hlinksldjump"/>
            <a:extLst>
              <a:ext uri="{FF2B5EF4-FFF2-40B4-BE49-F238E27FC236}">
                <a16:creationId xmlns:a16="http://schemas.microsoft.com/office/drawing/2014/main" id="{8F8C6C4E-1CED-D1AB-BA6B-54B3DAADF4B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696969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39500" y="5730519"/>
            <a:ext cx="952499" cy="1129861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5AB3D5B4-145A-C119-BA01-349B2239F3E5}"/>
              </a:ext>
            </a:extLst>
          </p:cNvPr>
          <p:cNvGrpSpPr/>
          <p:nvPr/>
        </p:nvGrpSpPr>
        <p:grpSpPr>
          <a:xfrm>
            <a:off x="6765622" y="2590815"/>
            <a:ext cx="5018844" cy="2347742"/>
            <a:chOff x="7329112" y="2946070"/>
            <a:chExt cx="5018844" cy="234774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19771C1-03B3-8473-A921-40C7224154A2}"/>
                </a:ext>
              </a:extLst>
            </p:cNvPr>
            <p:cNvSpPr/>
            <p:nvPr/>
          </p:nvSpPr>
          <p:spPr>
            <a:xfrm>
              <a:off x="8135110" y="4770592"/>
              <a:ext cx="421284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FFFFFF"/>
                  </a:solidFill>
                  <a:latin typeface="Abadi" panose="020B0604020104020204" pitchFamily="34" charset="0"/>
                  <a:ea typeface="Yu Gothic UI" panose="020B0500000000000000" pitchFamily="34" charset="-128"/>
                  <a:cs typeface="Leelawadee UI" panose="020B0502040204020203" pitchFamily="34" charset="-34"/>
                </a:rPr>
                <a:t>Rrtk2/</a:t>
              </a:r>
            </a:p>
            <a:p>
              <a:pPr algn="ctr"/>
              <a:r>
                <a:rPr lang="en-GB" sz="1400" dirty="0">
                  <a:solidFill>
                    <a:srgbClr val="FFFFFF"/>
                  </a:solidFill>
                  <a:latin typeface="Abadi" panose="020B0604020104020204" pitchFamily="34" charset="0"/>
                  <a:ea typeface="Yu Gothic UI" panose="020B0500000000000000" pitchFamily="34" charset="-128"/>
                  <a:cs typeface="Leelawadee UI" panose="020B0502040204020203" pitchFamily="34" charset="-34"/>
                </a:rPr>
                <a:t>PPMI-ML-Cognition-PD</a:t>
              </a:r>
            </a:p>
          </p:txBody>
        </p:sp>
        <p:pic>
          <p:nvPicPr>
            <p:cNvPr id="10" name="Picture 9" descr="Qr code&#10;&#10;Description automatically generated">
              <a:extLst>
                <a:ext uri="{FF2B5EF4-FFF2-40B4-BE49-F238E27FC236}">
                  <a16:creationId xmlns:a16="http://schemas.microsoft.com/office/drawing/2014/main" id="{5913269B-8A0A-FE11-1D3D-188B25433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6699" y="3083444"/>
              <a:ext cx="1609668" cy="160966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371BBE-5225-7857-95CC-F3BE96E58C0F}"/>
                </a:ext>
              </a:extLst>
            </p:cNvPr>
            <p:cNvSpPr/>
            <p:nvPr/>
          </p:nvSpPr>
          <p:spPr>
            <a:xfrm>
              <a:off x="7329112" y="2946070"/>
              <a:ext cx="1972380" cy="6802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dirty="0">
                  <a:solidFill>
                    <a:srgbClr val="FFFFFF"/>
                  </a:solidFill>
                  <a:latin typeface="Courier New" panose="02070309020205020404" pitchFamily="49" charset="0"/>
                  <a:ea typeface="Yu Gothic UI" panose="020B0500000000000000" pitchFamily="34" charset="-128"/>
                  <a:cs typeface="Courier New" panose="02070309020205020404" pitchFamily="49" charset="0"/>
                </a:rPr>
                <a:t>Check out the </a:t>
              </a:r>
              <a:r>
                <a:rPr lang="en-GB" dirty="0" err="1">
                  <a:solidFill>
                    <a:srgbClr val="FFFFFF"/>
                  </a:solidFill>
                  <a:latin typeface="Courier New" panose="02070309020205020404" pitchFamily="49" charset="0"/>
                  <a:ea typeface="Yu Gothic UI" panose="020B0500000000000000" pitchFamily="34" charset="-128"/>
                  <a:cs typeface="Courier New" panose="02070309020205020404" pitchFamily="49" charset="0"/>
                </a:rPr>
                <a:t>Github</a:t>
              </a:r>
              <a:endParaRPr lang="en-GB" dirty="0">
                <a:solidFill>
                  <a:srgbClr val="FFFFFF"/>
                </a:solidFill>
                <a:latin typeface="Courier New" panose="02070309020205020404" pitchFamily="49" charset="0"/>
                <a:ea typeface="Yu Gothic UI" panose="020B0500000000000000" pitchFamily="34" charset="-128"/>
                <a:cs typeface="Courier New" panose="02070309020205020404" pitchFamily="49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9B3C379-126F-66B6-E77E-A09F3A2A9757}"/>
                </a:ext>
              </a:extLst>
            </p:cNvPr>
            <p:cNvSpPr/>
            <p:nvPr/>
          </p:nvSpPr>
          <p:spPr>
            <a:xfrm>
              <a:off x="8483599" y="3798681"/>
              <a:ext cx="700815" cy="256069"/>
            </a:xfrm>
            <a:custGeom>
              <a:avLst/>
              <a:gdLst>
                <a:gd name="connsiteX0" fmla="*/ 0 w 2070100"/>
                <a:gd name="connsiteY0" fmla="*/ 0 h 701549"/>
                <a:gd name="connsiteX1" fmla="*/ 736600 w 2070100"/>
                <a:gd name="connsiteY1" fmla="*/ 622300 h 701549"/>
                <a:gd name="connsiteX2" fmla="*/ 2070100 w 2070100"/>
                <a:gd name="connsiteY2" fmla="*/ 673100 h 70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0100" h="701549">
                  <a:moveTo>
                    <a:pt x="0" y="0"/>
                  </a:moveTo>
                  <a:cubicBezTo>
                    <a:pt x="195791" y="255058"/>
                    <a:pt x="391583" y="510117"/>
                    <a:pt x="736600" y="622300"/>
                  </a:cubicBezTo>
                  <a:cubicBezTo>
                    <a:pt x="1081617" y="734483"/>
                    <a:pt x="1575858" y="703791"/>
                    <a:pt x="2070100" y="673100"/>
                  </a:cubicBezTo>
                </a:path>
              </a:pathLst>
            </a:custGeom>
            <a:noFill/>
            <a:ln w="6032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rgbClr val="FFC000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799A237-F049-9A38-C9D6-AF9DA7F4E8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5583" y="5906955"/>
            <a:ext cx="2070380" cy="79901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CE2EF1E-E1DC-87A3-6F47-D31757D620E8}"/>
              </a:ext>
            </a:extLst>
          </p:cNvPr>
          <p:cNvGrpSpPr/>
          <p:nvPr/>
        </p:nvGrpSpPr>
        <p:grpSpPr>
          <a:xfrm>
            <a:off x="3761550" y="2590815"/>
            <a:ext cx="2665412" cy="2044534"/>
            <a:chOff x="4663700" y="2676689"/>
            <a:chExt cx="2665412" cy="2044534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4896A32E-C955-0462-55E3-B1D831B5E5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" t="10292" r="-298" b="14486"/>
            <a:stretch/>
          </p:blipFill>
          <p:spPr bwMode="auto">
            <a:xfrm>
              <a:off x="5215828" y="3160087"/>
              <a:ext cx="1561136" cy="156113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F5A5922B-9A85-2E42-05CC-CF7FBECA8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700" y="2676689"/>
              <a:ext cx="266541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3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7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7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7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7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800" b="1" dirty="0" err="1">
                  <a:latin typeface="Arial" panose="020B0604020202020204" pitchFamily="34" charset="0"/>
                  <a:ea typeface="MS PGothic" panose="020B0600070205080204" pitchFamily="34" charset="-128"/>
                </a:rPr>
                <a:t>Dr.</a:t>
              </a:r>
              <a:r>
                <a:rPr lang="en-GB" altLang="en-US" sz="1800" b="1" dirty="0">
                  <a:latin typeface="Arial" panose="020B0604020202020204" pitchFamily="34" charset="0"/>
                  <a:ea typeface="MS PGothic" panose="020B0600070205080204" pitchFamily="34" charset="-128"/>
                </a:rPr>
                <a:t> Ehsan </a:t>
              </a:r>
              <a:r>
                <a:rPr lang="en-GB" altLang="en-US" sz="1800" b="1" dirty="0" err="1">
                  <a:latin typeface="Arial" panose="020B0604020202020204" pitchFamily="34" charset="0"/>
                  <a:ea typeface="MS PGothic" panose="020B0600070205080204" pitchFamily="34" charset="-128"/>
                </a:rPr>
                <a:t>Pishva</a:t>
              </a:r>
              <a:endParaRPr lang="en-US" altLang="en-US" sz="1800" b="1" dirty="0">
                <a:ea typeface="MS PGothic" panose="020B0600070205080204" pitchFamily="34" charset="-128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DECE35-419B-A787-9588-7E6A4C88767B}"/>
              </a:ext>
            </a:extLst>
          </p:cNvPr>
          <p:cNvGrpSpPr/>
          <p:nvPr/>
        </p:nvGrpSpPr>
        <p:grpSpPr>
          <a:xfrm>
            <a:off x="1027540" y="2590815"/>
            <a:ext cx="2665412" cy="2062682"/>
            <a:chOff x="2366216" y="2676689"/>
            <a:chExt cx="2665412" cy="2062682"/>
          </a:xfrm>
        </p:grpSpPr>
        <p:pic>
          <p:nvPicPr>
            <p:cNvPr id="4098" name="Picture 2" descr="Avatar">
              <a:extLst>
                <a:ext uri="{FF2B5EF4-FFF2-40B4-BE49-F238E27FC236}">
                  <a16:creationId xmlns:a16="http://schemas.microsoft.com/office/drawing/2014/main" id="{719162E6-2832-DB71-E55B-2F2466B5F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526" y="3155371"/>
              <a:ext cx="1584000" cy="1584000"/>
            </a:xfrm>
            <a:prstGeom prst="ellipse">
              <a:avLst/>
            </a:prstGeom>
            <a:ln w="63500" cap="rnd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16">
              <a:extLst>
                <a:ext uri="{FF2B5EF4-FFF2-40B4-BE49-F238E27FC236}">
                  <a16:creationId xmlns:a16="http://schemas.microsoft.com/office/drawing/2014/main" id="{2CE30933-E7EB-BB5A-2D5B-C6FAB3654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216" y="2676689"/>
              <a:ext cx="266541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3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7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7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7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7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7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800" b="1" dirty="0">
                  <a:latin typeface="Arial" panose="020B0604020202020204" pitchFamily="34" charset="0"/>
                  <a:ea typeface="MS PGothic" panose="020B0600070205080204" pitchFamily="34" charset="-128"/>
                </a:rPr>
                <a:t>Joshua Harvey</a:t>
              </a:r>
              <a:endParaRPr lang="en-US" altLang="en-US" sz="1800" b="1" dirty="0"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090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Click="0">
        <p:fade/>
      </p:transition>
    </mc:Choice>
    <mc:Fallback xmlns="">
      <p:transition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6E188E-CB4C-4966-BDF1-8DB58B4F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383294"/>
              </p:ext>
            </p:extLst>
          </p:nvPr>
        </p:nvGraphicFramePr>
        <p:xfrm>
          <a:off x="596899" y="335302"/>
          <a:ext cx="10998201" cy="6187396"/>
        </p:xfrm>
        <a:graphic>
          <a:graphicData uri="http://schemas.openxmlformats.org/drawingml/2006/table">
            <a:tbl>
              <a:tblPr/>
              <a:tblGrid>
                <a:gridCol w="1972012">
                  <a:extLst>
                    <a:ext uri="{9D8B030D-6E8A-4147-A177-3AD203B41FA5}">
                      <a16:colId xmlns:a16="http://schemas.microsoft.com/office/drawing/2014/main" val="1309656108"/>
                    </a:ext>
                  </a:extLst>
                </a:gridCol>
                <a:gridCol w="3058263">
                  <a:extLst>
                    <a:ext uri="{9D8B030D-6E8A-4147-A177-3AD203B41FA5}">
                      <a16:colId xmlns:a16="http://schemas.microsoft.com/office/drawing/2014/main" val="940135298"/>
                    </a:ext>
                  </a:extLst>
                </a:gridCol>
                <a:gridCol w="1957304">
                  <a:extLst>
                    <a:ext uri="{9D8B030D-6E8A-4147-A177-3AD203B41FA5}">
                      <a16:colId xmlns:a16="http://schemas.microsoft.com/office/drawing/2014/main" val="748536268"/>
                    </a:ext>
                  </a:extLst>
                </a:gridCol>
                <a:gridCol w="4010622">
                  <a:extLst>
                    <a:ext uri="{9D8B030D-6E8A-4147-A177-3AD203B41FA5}">
                      <a16:colId xmlns:a16="http://schemas.microsoft.com/office/drawing/2014/main" val="1465359061"/>
                    </a:ext>
                  </a:extLst>
                </a:gridCol>
              </a:tblGrid>
              <a:tr h="312638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GB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Baseline</a:t>
                      </a:r>
                      <a:r>
                        <a:rPr lang="en-GB" sz="2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 input data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074995"/>
                  </a:ext>
                </a:extLst>
              </a:tr>
              <a:tr h="11682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Demographic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Gender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Years of Education</a:t>
                      </a:r>
                    </a:p>
                    <a:p>
                      <a:pPr marL="0" marR="0" lvl="0" indent="0" algn="l" defTabSz="203710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Age at Symptom Onset</a:t>
                      </a:r>
                    </a:p>
                    <a:p>
                      <a:pPr marL="0" marR="0" lvl="0" indent="0" algn="l" defTabSz="203710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Race</a:t>
                      </a:r>
                    </a:p>
                    <a:p>
                      <a:pPr marL="0" marR="0" lvl="0" indent="0" algn="l" defTabSz="203710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PD Family History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Motor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Hoehn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US" sz="1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Yahr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 Stage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Total Rigidity Score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TD/PIGD classification (OFF) 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Tremor Score (OFF)</a:t>
                      </a:r>
                    </a:p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MDS-UPDRS Part III Score (OFF)</a:t>
                      </a:r>
                    </a:p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Schwab &amp; England ADL Score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231455"/>
                  </a:ext>
                </a:extLst>
              </a:tr>
              <a:tr h="12221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CSF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A-beta 1-42 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Alpha-synuclein 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t-tau 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p-tau 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Urate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Genetic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APOE Genotype 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MAPT haplotype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SNCA rs356181 genotype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SNCA rs3910105 genotype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rs12411216 genotype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Parkinson's Disease PRS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Alzheimer's Disease PRS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Educational Attainment PRS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Depression PRS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Schizophrenia PRS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GBA mutation status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504079"/>
                  </a:ext>
                </a:extLst>
              </a:tr>
              <a:tr h="155554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Cognitive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MDS-UPDRS Part I Score</a:t>
                      </a:r>
                    </a:p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BJLO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HVLT 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LNS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Score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Semantic Fluency Total Score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MOCA </a:t>
                      </a:r>
                    </a:p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SDM</a:t>
                      </a:r>
                      <a:r>
                        <a:rPr lang="en-GB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 Score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713263"/>
                  </a:ext>
                </a:extLst>
              </a:tr>
              <a:tr h="2686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Other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UPSIT Score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Epworth Sleepiness Scale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QUIP disorder 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REM Sleep Behavior Disorder 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SCOPA-AUT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446309"/>
                  </a:ext>
                </a:extLst>
              </a:tr>
              <a:tr h="3673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Epigenetic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21 CpG Beta Values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4 Age Acceleration Measures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Smoking Score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marL="9525" marR="9525" marT="9525" marB="0" anchor="ctr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187030"/>
                  </a:ext>
                </a:extLst>
              </a:tr>
              <a:tr h="6065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Psychiatric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GDS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Score</a:t>
                      </a:r>
                    </a:p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cs typeface="Arial" panose="020B0604020202020204" pitchFamily="34" charset="0"/>
                        </a:rPr>
                        <a:t>STAI Total Score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7954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4D15A-E7A6-C328-C4FB-A87172F60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5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D0EE825-C5BD-4037-A65B-096B5B36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8" y="0"/>
            <a:ext cx="10493828" cy="1325563"/>
          </a:xfrm>
        </p:spPr>
        <p:txBody>
          <a:bodyPr/>
          <a:lstStyle/>
          <a:p>
            <a:r>
              <a:rPr lang="en-GB" b="1" dirty="0">
                <a:cs typeface="Arial" panose="020B0604020202020204" pitchFamily="34" charset="0"/>
              </a:rPr>
              <a:t>Subsetting cognitive outcome groups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11383-7BA9-4C8A-93DC-D100E76C8C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9623"/>
          <a:stretch/>
        </p:blipFill>
        <p:spPr>
          <a:xfrm>
            <a:off x="5807399" y="1151689"/>
            <a:ext cx="4782005" cy="55116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7D8E45-619F-42AE-8E16-B7DA777ED1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50378"/>
          <a:stretch/>
        </p:blipFill>
        <p:spPr>
          <a:xfrm>
            <a:off x="514806" y="1151691"/>
            <a:ext cx="4710336" cy="55116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07C6F8-98D6-156E-4F06-75ACE1E3A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3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697EE8-C32F-7E60-8EAD-6A6A8AA41FB0}"/>
              </a:ext>
            </a:extLst>
          </p:cNvPr>
          <p:cNvSpPr txBox="1">
            <a:spLocks/>
          </p:cNvSpPr>
          <p:nvPr/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spc="-50" baseline="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Curating Baseline Measures</a:t>
            </a:r>
            <a:endParaRPr lang="nl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F62842-A6C6-D750-E5C3-10AA73FDC9DA}"/>
              </a:ext>
            </a:extLst>
          </p:cNvPr>
          <p:cNvGrpSpPr/>
          <p:nvPr/>
        </p:nvGrpSpPr>
        <p:grpSpPr>
          <a:xfrm>
            <a:off x="4531973" y="1532722"/>
            <a:ext cx="1428750" cy="1736427"/>
            <a:chOff x="3991480" y="1396999"/>
            <a:chExt cx="1428750" cy="17364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DB0F47-5E5A-A8A1-DA1A-2FAE25518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185"/>
            <a:stretch>
              <a:fillRect/>
            </a:stretch>
          </p:blipFill>
          <p:spPr bwMode="auto">
            <a:xfrm>
              <a:off x="3991480" y="1907876"/>
              <a:ext cx="1428750" cy="1225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CF6C98-8069-DBC6-3E0E-2F5C92345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003" y="1396999"/>
              <a:ext cx="11849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en-US" sz="2400" dirty="0">
                  <a:latin typeface="Abadi" panose="020B0604020104020204" pitchFamily="34" charset="0"/>
                  <a:cs typeface="Arial" panose="020B0604020202020204" pitchFamily="34" charset="0"/>
                </a:rPr>
                <a:t>Biofluid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F55A2B2-C96B-F28F-F1AE-3DB61E6E6911}"/>
              </a:ext>
            </a:extLst>
          </p:cNvPr>
          <p:cNvGrpSpPr/>
          <p:nvPr/>
        </p:nvGrpSpPr>
        <p:grpSpPr>
          <a:xfrm>
            <a:off x="-122391" y="1521609"/>
            <a:ext cx="1535112" cy="1785640"/>
            <a:chOff x="0" y="1396999"/>
            <a:chExt cx="1535112" cy="178564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06EC28-748C-CD37-A58E-069DD782A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806"/>
            <a:stretch>
              <a:fillRect/>
            </a:stretch>
          </p:blipFill>
          <p:spPr bwMode="auto">
            <a:xfrm>
              <a:off x="0" y="1858664"/>
              <a:ext cx="1535112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72780D-0158-AEE9-E9E6-E551C06B3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375" y="1396999"/>
              <a:ext cx="110799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en-US" sz="2400" dirty="0">
                  <a:latin typeface="Abadi" panose="020B0604020104020204" pitchFamily="34" charset="0"/>
                  <a:cs typeface="Arial" panose="020B0604020202020204" pitchFamily="34" charset="0"/>
                </a:rPr>
                <a:t>Clinical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4F7EFD1-1FA5-DE7E-CFE0-D5E9045BCE75}"/>
              </a:ext>
            </a:extLst>
          </p:cNvPr>
          <p:cNvSpPr>
            <a:spLocks/>
          </p:cNvSpPr>
          <p:nvPr/>
        </p:nvSpPr>
        <p:spPr bwMode="auto">
          <a:xfrm>
            <a:off x="1427009" y="1623209"/>
            <a:ext cx="299720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Demographic: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Age, Sex, Years of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Education, Ethnicity, 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Family History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Psychiatric: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Geriatric Depression, 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State Trait Anxiety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Cognitive: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MDS-UPDRS I, </a:t>
            </a: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BJLO,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HVLT, LNS, Semantic</a:t>
            </a:r>
          </a:p>
          <a:p>
            <a:pPr lvl="1" fontAlgn="b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Fluency, MOCA, </a:t>
            </a: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SDM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Motor: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TD/ PIGD Subtype,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H&amp;Y, MDS-UPDRS III,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Schwab &amp; England ADL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Other: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UPSIT Olfactory,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Epworth Sleepiness, 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QUIP Impulse,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REM- Sleep Behavior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Disorder, SCOPA-Autonomic</a:t>
            </a:r>
            <a:endParaRPr lang="en-GB" altLang="en-US" sz="1400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05902-C263-3C5B-DDC5-95BB335FD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1594634"/>
            <a:ext cx="1991536" cy="1677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CSF: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A-beta 1-42 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Alpha-synuclein 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Total-tau </a:t>
            </a:r>
          </a:p>
          <a:p>
            <a:pPr lvl="1" fontAlgn="b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Phospho-tau</a:t>
            </a:r>
            <a:endParaRPr lang="en-US" altLang="en-US" sz="1000" dirty="0">
              <a:latin typeface="Abadi" panose="020B0604020104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Blood: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Urate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7359F3-C822-D629-412E-58FA83560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278577"/>
            <a:ext cx="2997199" cy="390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Risk genotypes: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APO-E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SNCA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GBA</a:t>
            </a:r>
          </a:p>
          <a:p>
            <a:pPr lvl="1" fontAlgn="b">
              <a:spcBef>
                <a:spcPct val="0"/>
              </a:spcBef>
              <a:spcAft>
                <a:spcPts val="600"/>
              </a:spcAft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MAPT</a:t>
            </a:r>
            <a:endParaRPr lang="en-US" altLang="en-US" sz="1400" dirty="0">
              <a:latin typeface="Abadi" panose="020B0604020104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Polygenic Scores: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Alzheimer’s Disease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PD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Schizophrenia</a:t>
            </a:r>
          </a:p>
          <a:p>
            <a:pPr lvl="1">
              <a:spcBef>
                <a:spcPct val="0"/>
              </a:spcBef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Depression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None/>
            </a:pPr>
            <a:r>
              <a:rPr lang="en-GB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Educational Attainment</a:t>
            </a:r>
          </a:p>
          <a:p>
            <a:pPr fontAlgn="b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Epigenetic: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21 DNA methylation values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4 Age Acceleration Measures</a:t>
            </a:r>
          </a:p>
          <a:p>
            <a:pPr lvl="1" fontAlgn="b">
              <a:spcBef>
                <a:spcPct val="0"/>
              </a:spcBef>
              <a:buNone/>
            </a:pPr>
            <a:r>
              <a:rPr lang="en-US" altLang="en-US" sz="1400" dirty="0">
                <a:latin typeface="Abadi" panose="020B0604020104020204" pitchFamily="34" charset="0"/>
                <a:cs typeface="Arial" panose="020B0604020202020204" pitchFamily="34" charset="0"/>
              </a:rPr>
              <a:t>Smoking Score</a:t>
            </a:r>
          </a:p>
          <a:p>
            <a:pPr lvl="1">
              <a:spcBef>
                <a:spcPct val="0"/>
              </a:spcBef>
              <a:buNone/>
            </a:pPr>
            <a:endParaRPr lang="en-GB" altLang="en-US" sz="1400" dirty="0">
              <a:latin typeface="Abadi" panose="020B0604020104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GB" altLang="en-US" sz="1400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255442-A5C2-759E-189C-1224EF9F18DA}"/>
              </a:ext>
            </a:extLst>
          </p:cNvPr>
          <p:cNvGrpSpPr/>
          <p:nvPr/>
        </p:nvGrpSpPr>
        <p:grpSpPr>
          <a:xfrm>
            <a:off x="4403809" y="3678627"/>
            <a:ext cx="1713931" cy="1770558"/>
            <a:chOff x="3752376" y="3328954"/>
            <a:chExt cx="1713931" cy="177055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0740D29-6C69-06F3-5B69-0D2B41E4C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301"/>
            <a:stretch>
              <a:fillRect/>
            </a:stretch>
          </p:blipFill>
          <p:spPr bwMode="auto">
            <a:xfrm>
              <a:off x="3839264" y="3805700"/>
              <a:ext cx="1511300" cy="1293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A61607-EB7B-9D93-CEFF-C9388454A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2376" y="3328954"/>
              <a:ext cx="17139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en-US" sz="2400" dirty="0">
                  <a:latin typeface="Abadi" panose="020B0604020104020204" pitchFamily="34" charset="0"/>
                  <a:cs typeface="Arial" panose="020B0604020202020204" pitchFamily="34" charset="0"/>
                </a:rPr>
                <a:t>(Epi)genetic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2E3698-5C1A-20D3-B2EF-85F94B005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>
                <a:solidFill>
                  <a:schemeClr val="tx1"/>
                </a:solidFill>
              </a:rPr>
              <a:t>56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8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4824-DBDE-41E8-941B-7BCCBDA6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i="0" u="none" strike="noStrike" baseline="0" dirty="0">
                <a:latin typeface="Abadi" panose="020B0604020104020204" pitchFamily="34" charset="0"/>
              </a:rPr>
              <a:t>The effect of cognitive tests in predictive accuracy</a:t>
            </a:r>
            <a:endParaRPr lang="nl-NL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B49DEC8-DE9C-A9B4-93EE-E126A697B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301" y="1559660"/>
            <a:ext cx="4909402" cy="490940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BD815-23F7-2FA4-352D-444ADE0DF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57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36345D-8749-91D7-56DB-E57535AAF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691128" cy="4351337"/>
          </a:xfrm>
        </p:spPr>
        <p:txBody>
          <a:bodyPr>
            <a:normAutofit/>
          </a:bodyPr>
          <a:lstStyle/>
          <a:p>
            <a:r>
              <a:rPr lang="en-US" dirty="0"/>
              <a:t>Algorithm</a:t>
            </a:r>
          </a:p>
          <a:p>
            <a:pPr lvl="1"/>
            <a:r>
              <a:rPr lang="en-US" dirty="0"/>
              <a:t>Cforest </a:t>
            </a:r>
          </a:p>
          <a:p>
            <a:r>
              <a:rPr lang="en-US" dirty="0"/>
              <a:t>Variable subsets</a:t>
            </a:r>
          </a:p>
          <a:p>
            <a:pPr lvl="1"/>
            <a:r>
              <a:rPr lang="en-US" dirty="0"/>
              <a:t>Clinical (all)</a:t>
            </a:r>
          </a:p>
          <a:p>
            <a:pPr lvl="1"/>
            <a:r>
              <a:rPr lang="en-US" dirty="0"/>
              <a:t>Cognitive only </a:t>
            </a:r>
          </a:p>
          <a:p>
            <a:pPr lvl="1"/>
            <a:r>
              <a:rPr lang="en-US" dirty="0"/>
              <a:t>Non-cognitive only</a:t>
            </a:r>
          </a:p>
        </p:txBody>
      </p:sp>
    </p:spTree>
    <p:extLst>
      <p:ext uri="{BB962C8B-B14F-4D97-AF65-F5344CB8AC3E}">
        <p14:creationId xmlns:p14="http://schemas.microsoft.com/office/powerpoint/2010/main" val="392016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6DF9-A1F2-B2F5-F535-67A4E9790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feature elimination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44E41-05C4-DE3A-E727-76E6469B2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369C59ED-27D2-84B2-E157-3FBF98AC6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76" y="1336020"/>
            <a:ext cx="5221100" cy="50362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7A1F8F-120C-3234-F606-B8E8AD3CE5D8}"/>
              </a:ext>
            </a:extLst>
          </p:cNvPr>
          <p:cNvSpPr txBox="1"/>
          <p:nvPr/>
        </p:nvSpPr>
        <p:spPr>
          <a:xfrm>
            <a:off x="7591425" y="240982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19BF"/>
                </a:solidFill>
                <a:latin typeface="Abadi" panose="020B0604020104020204" pitchFamily="34" charset="0"/>
              </a:rPr>
              <a:t>AUC</a:t>
            </a:r>
            <a:endParaRPr lang="nl-NL" dirty="0">
              <a:solidFill>
                <a:srgbClr val="1719BF"/>
              </a:solidFill>
              <a:latin typeface="Abadi" panose="020B06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AD9507-68B0-B55F-5E6A-D383085DA4CD}"/>
              </a:ext>
            </a:extLst>
          </p:cNvPr>
          <p:cNvSpPr txBox="1"/>
          <p:nvPr/>
        </p:nvSpPr>
        <p:spPr>
          <a:xfrm>
            <a:off x="6915150" y="439102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MCC</a:t>
            </a:r>
            <a:endParaRPr lang="nl-NL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94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070B5-2EEA-433F-5988-BA670A85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metrics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CA23C-C4B8-BB5B-D2BF-19A6BA800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2BF7A-EEAA-1DC5-7257-6608AA995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E2527814-91F1-2990-4AD4-A7FD73F88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0" y="1860549"/>
            <a:ext cx="11809412" cy="428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789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E620-7627-0F14-A5D3-0A781176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AEE12-A602-4090-8DEC-9D0BB81A6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7344599" cy="435133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Parkinson’s Disease (PD)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Cognitive impairment and Dementia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Prevalence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Underdiagnosed</a:t>
            </a:r>
          </a:p>
          <a:p>
            <a:pPr>
              <a:lnSpc>
                <a:spcPct val="120000"/>
              </a:lnSpc>
            </a:pPr>
            <a:r>
              <a:rPr lang="en-US" dirty="0"/>
              <a:t>Predictive measures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Challenges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Solutions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E4746-C443-7406-9F47-31264F40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FEC9A0-B3EB-8BC4-1466-AF598DF5A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018" y="2050576"/>
            <a:ext cx="1505276" cy="3429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246B16-A883-B810-44DC-E6B17ECA55C4}"/>
              </a:ext>
            </a:extLst>
          </p:cNvPr>
          <p:cNvSpPr txBox="1">
            <a:spLocks/>
          </p:cNvSpPr>
          <p:nvPr/>
        </p:nvSpPr>
        <p:spPr>
          <a:xfrm>
            <a:off x="4076700" y="3100174"/>
            <a:ext cx="4602518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3200" kern="1200" spc="10" baseline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 algn="r">
              <a:lnSpc>
                <a:spcPct val="120000"/>
              </a:lnSpc>
              <a:buNone/>
            </a:pP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 algn="r">
              <a:lnSpc>
                <a:spcPct val="120000"/>
              </a:lnSpc>
              <a:buNone/>
            </a:pP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Age, Hallucinations, REM sleep disorder, severity of Parkinsonism</a:t>
            </a:r>
          </a:p>
          <a:p>
            <a:pPr marL="0" indent="0" algn="r">
              <a:lnSpc>
                <a:spcPct val="120000"/>
              </a:lnSpc>
              <a:buNone/>
            </a:pPr>
            <a:endParaRPr lang="en-US" sz="18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5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F0971-347C-1A78-22F8-E8D8540CA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506BAC7E-69A7-67D2-3614-E7CE0AA188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" r="4688"/>
          <a:stretch/>
        </p:blipFill>
        <p:spPr>
          <a:xfrm>
            <a:off x="572034" y="1932148"/>
            <a:ext cx="10358094" cy="48337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F26F2C-5C71-0DAD-66C7-5AF65C319337}"/>
              </a:ext>
            </a:extLst>
          </p:cNvPr>
          <p:cNvSpPr/>
          <p:nvPr/>
        </p:nvSpPr>
        <p:spPr>
          <a:xfrm>
            <a:off x="1020278" y="1932148"/>
            <a:ext cx="7459579" cy="432427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10C950-30D9-452B-4E90-9A029EE52957}"/>
              </a:ext>
            </a:extLst>
          </p:cNvPr>
          <p:cNvSpPr txBox="1"/>
          <p:nvPr/>
        </p:nvSpPr>
        <p:spPr>
          <a:xfrm>
            <a:off x="572034" y="1506656"/>
            <a:ext cx="10433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AdvOT3b30f6db.B"/>
              </a:rPr>
              <a:t>Focus on overall prediction of outcomes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299F92-BEA4-30AA-00FB-6F00FD906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/>
              <a:t>Receiver operating characteristic (ROC) plots for predicting outcomes using selected variable subsets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2EEBB-7819-8041-E66B-CC23CBE2AAB9}"/>
              </a:ext>
            </a:extLst>
          </p:cNvPr>
          <p:cNvSpPr txBox="1"/>
          <p:nvPr/>
        </p:nvSpPr>
        <p:spPr>
          <a:xfrm>
            <a:off x="572034" y="1321990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Potential timesaver</a:t>
            </a:r>
            <a:endParaRPr lang="nl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10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E620-7627-0F14-A5D3-0A781176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AEE12-A602-4090-8DEC-9D0BB81A6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7344599" cy="435133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Parkinson’s Disease (PD)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Cognitive impairment and Dementia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Prevalence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Underdiagnosed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Predictive measures</a:t>
            </a:r>
          </a:p>
          <a:p>
            <a:pPr>
              <a:lnSpc>
                <a:spcPct val="120000"/>
              </a:lnSpc>
            </a:pPr>
            <a:r>
              <a:rPr lang="en-US" dirty="0"/>
              <a:t>Challenges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Solutions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E4746-C443-7406-9F47-31264F40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956C47-A38B-2006-6DC0-E8BC25FB1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018" y="2050576"/>
            <a:ext cx="1505276" cy="3429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1751CA-63A5-CF25-D59A-247077496F44}"/>
              </a:ext>
            </a:extLst>
          </p:cNvPr>
          <p:cNvSpPr txBox="1">
            <a:spLocks/>
          </p:cNvSpPr>
          <p:nvPr/>
        </p:nvSpPr>
        <p:spPr>
          <a:xfrm>
            <a:off x="4076700" y="3100174"/>
            <a:ext cx="4602518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3200" kern="1200" spc="10" baseline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 algn="r">
              <a:lnSpc>
                <a:spcPct val="120000"/>
              </a:lnSpc>
              <a:buNone/>
            </a:pP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 algn="r">
              <a:lnSpc>
                <a:spcPct val="120000"/>
              </a:lnSpc>
              <a:buNone/>
            </a:pP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 algn="r">
              <a:lnSpc>
                <a:spcPct val="120000"/>
              </a:lnSpc>
              <a:buNone/>
            </a:pP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Clinical presentation and progression</a:t>
            </a:r>
          </a:p>
          <a:p>
            <a:pPr marL="0" indent="0" algn="r">
              <a:lnSpc>
                <a:spcPct val="120000"/>
              </a:lnSpc>
              <a:buNone/>
            </a:pPr>
            <a:endParaRPr lang="en-US" sz="18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43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E620-7627-0F14-A5D3-0A781176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AEE12-A602-4090-8DEC-9D0BB81A6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7344599" cy="435133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Parkinson’s Disease (PD)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Cognitive impairment and Dementia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Prevalence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Underdiagnosed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Predictive measures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Challenges</a:t>
            </a:r>
          </a:p>
          <a:p>
            <a:pPr>
              <a:lnSpc>
                <a:spcPct val="120000"/>
              </a:lnSpc>
            </a:pPr>
            <a:r>
              <a:rPr lang="en-US" dirty="0"/>
              <a:t>Solutions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E4746-C443-7406-9F47-31264F40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70134-9154-D871-C59F-CC8998434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018" y="2050576"/>
            <a:ext cx="1505276" cy="3429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B0C99F-E08A-49AA-C7EC-D0D3A8030F7D}"/>
              </a:ext>
            </a:extLst>
          </p:cNvPr>
          <p:cNvSpPr txBox="1">
            <a:spLocks/>
          </p:cNvSpPr>
          <p:nvPr/>
        </p:nvSpPr>
        <p:spPr>
          <a:xfrm>
            <a:off x="4076700" y="3100174"/>
            <a:ext cx="4602518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3200" kern="1200" spc="10" baseline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 algn="r">
              <a:lnSpc>
                <a:spcPct val="120000"/>
              </a:lnSpc>
              <a:buNone/>
            </a:pP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 algn="r">
              <a:lnSpc>
                <a:spcPct val="120000"/>
              </a:lnSpc>
              <a:buNone/>
            </a:pP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 algn="r">
              <a:lnSpc>
                <a:spcPct val="120000"/>
              </a:lnSpc>
              <a:buNone/>
            </a:pP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 algn="r">
              <a:lnSpc>
                <a:spcPct val="120000"/>
              </a:lnSpc>
              <a:buNone/>
            </a:pP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Multivariate panels</a:t>
            </a:r>
          </a:p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Complexity of multi-modal data</a:t>
            </a: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E620-7627-0F14-A5D3-0A781176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AEE12-A602-4090-8DEC-9D0BB81A6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7344599" cy="435133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Parkinson’s Disease (PD)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Cognitive impairment and Dementia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Prevalence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Underdiagnosed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Predictive measures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Challenges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Solutions</a:t>
            </a:r>
          </a:p>
          <a:p>
            <a:r>
              <a:rPr lang="en-US" dirty="0"/>
              <a:t>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E4746-C443-7406-9F47-31264F40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8F653-A7D4-4645-A41A-DAB237FB1E1C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B14CC-4897-F3B1-2CDC-B8A582CB9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018" y="2050576"/>
            <a:ext cx="1505276" cy="3429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C5E182-906C-9D0D-4979-E8A5C7643CB8}"/>
              </a:ext>
            </a:extLst>
          </p:cNvPr>
          <p:cNvSpPr txBox="1">
            <a:spLocks/>
          </p:cNvSpPr>
          <p:nvPr/>
        </p:nvSpPr>
        <p:spPr>
          <a:xfrm>
            <a:off x="4076700" y="3100174"/>
            <a:ext cx="4602518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3200" kern="1200" spc="10" baseline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 algn="r">
              <a:lnSpc>
                <a:spcPct val="120000"/>
              </a:lnSpc>
              <a:buNone/>
            </a:pP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 algn="r">
              <a:lnSpc>
                <a:spcPct val="120000"/>
              </a:lnSpc>
              <a:buNone/>
            </a:pP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 algn="r">
              <a:lnSpc>
                <a:spcPct val="120000"/>
              </a:lnSpc>
              <a:buNone/>
            </a:pP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 algn="r">
              <a:lnSpc>
                <a:spcPct val="120000"/>
              </a:lnSpc>
              <a:buNone/>
            </a:pP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 algn="r">
              <a:lnSpc>
                <a:spcPct val="120000"/>
              </a:lnSpc>
              <a:buNone/>
            </a:pP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High-dimensional and complex data</a:t>
            </a:r>
          </a:p>
        </p:txBody>
      </p:sp>
    </p:spTree>
    <p:extLst>
      <p:ext uri="{BB962C8B-B14F-4D97-AF65-F5344CB8AC3E}">
        <p14:creationId xmlns:p14="http://schemas.microsoft.com/office/powerpoint/2010/main" val="346039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RickTheme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ckTheme" id="{90C8445E-EFF6-4747-B492-CCE78FD0171E}" vid="{9FF07B07-690E-44C1-8018-929A619C96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3777</TotalTime>
  <Words>3381</Words>
  <Application>Microsoft Office PowerPoint</Application>
  <PresentationFormat>Widescreen</PresentationFormat>
  <Paragraphs>919</Paragraphs>
  <Slides>60</Slides>
  <Notes>32</Notes>
  <HiddenSlides>12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3" baseType="lpstr">
      <vt:lpstr>Abadi</vt:lpstr>
      <vt:lpstr>AdvOT3b30f6db.B</vt:lpstr>
      <vt:lpstr>AdvOT46dcae81</vt:lpstr>
      <vt:lpstr>AdvOT46dcae81+03</vt:lpstr>
      <vt:lpstr>AdvOT46dcae81+20</vt:lpstr>
      <vt:lpstr>AdvOT46dcae81+fb</vt:lpstr>
      <vt:lpstr>Arial</vt:lpstr>
      <vt:lpstr>Arial</vt:lpstr>
      <vt:lpstr>Calibri</vt:lpstr>
      <vt:lpstr>Century Schoolbook</vt:lpstr>
      <vt:lpstr>Courier New</vt:lpstr>
      <vt:lpstr>Wingdings 2</vt:lpstr>
      <vt:lpstr>RickTheme</vt:lpstr>
      <vt:lpstr>Machine learning-based prediction of cognitive outcomes in de novo Parkinson’s disease Rick Reijnders  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Goals</vt:lpstr>
      <vt:lpstr>Goals</vt:lpstr>
      <vt:lpstr>Goals</vt:lpstr>
      <vt:lpstr>Subsetting cognitive outcome groups</vt:lpstr>
      <vt:lpstr>Subsetting cognitive outcome groups</vt:lpstr>
      <vt:lpstr>Subsetting cognitive outcome groups</vt:lpstr>
      <vt:lpstr>PowerPoint Presentation</vt:lpstr>
      <vt:lpstr>PowerPoint Presentation</vt:lpstr>
      <vt:lpstr>PowerPoint Presentation</vt:lpstr>
      <vt:lpstr>Workflow</vt:lpstr>
      <vt:lpstr>Workflow</vt:lpstr>
      <vt:lpstr>Workflow</vt:lpstr>
      <vt:lpstr>Workflow</vt:lpstr>
      <vt:lpstr>Workflow</vt:lpstr>
      <vt:lpstr>Workflow</vt:lpstr>
      <vt:lpstr>Workflow</vt:lpstr>
      <vt:lpstr>Workflow</vt:lpstr>
      <vt:lpstr>Workflow</vt:lpstr>
      <vt:lpstr>Recursive feature elimination</vt:lpstr>
      <vt:lpstr>Recursive feature elimination</vt:lpstr>
      <vt:lpstr>Recursive feature elimination</vt:lpstr>
      <vt:lpstr>Recursive feature elimination</vt:lpstr>
      <vt:lpstr>Recursive feature elimination</vt:lpstr>
      <vt:lpstr>Recursive feature elimination</vt:lpstr>
      <vt:lpstr>Recursive feature elimination</vt:lpstr>
      <vt:lpstr>Recursive feature elimination</vt:lpstr>
      <vt:lpstr>Workflow</vt:lpstr>
      <vt:lpstr>Workflow</vt:lpstr>
      <vt:lpstr>Receiver operating characteristic (ROC) plots for predicting outcomes using selected variable subsets</vt:lpstr>
      <vt:lpstr>Receiver operating characteristic (ROC) plots for predicting outcomes using selected variable subsets</vt:lpstr>
      <vt:lpstr>Receiver operating characteristic (ROC) plots for predicting outcomes using selected variable subsets</vt:lpstr>
      <vt:lpstr>Receiver operating characteristic (ROC) plots for predicting outcomes using selected variable subsets</vt:lpstr>
      <vt:lpstr>Predictive variables for cognitive impairment outcome</vt:lpstr>
      <vt:lpstr>Predictive variables for cognitive impairment outcome</vt:lpstr>
      <vt:lpstr>Predictive variables for cognitive impairment outcome</vt:lpstr>
      <vt:lpstr>Predictive variables for cognitive impairment outcome</vt:lpstr>
      <vt:lpstr>Predictive variables for cognitive impairment outcome</vt:lpstr>
      <vt:lpstr>Predictive variables for cognitive impairment outcome</vt:lpstr>
      <vt:lpstr>Discussion</vt:lpstr>
      <vt:lpstr>Considerations</vt:lpstr>
      <vt:lpstr>Summary</vt:lpstr>
      <vt:lpstr>Summary</vt:lpstr>
      <vt:lpstr>Summary</vt:lpstr>
      <vt:lpstr>Machine learning-based prediction of cognitive outcomes in de novo Parkinson’s disease Rick Reijnders  </vt:lpstr>
      <vt:lpstr>PowerPoint Presentation</vt:lpstr>
      <vt:lpstr>Subsetting cognitive outcome groups</vt:lpstr>
      <vt:lpstr>PowerPoint Presentation</vt:lpstr>
      <vt:lpstr>The effect of cognitive tests in predictive accuracy</vt:lpstr>
      <vt:lpstr>Recursive feature elimination</vt:lpstr>
      <vt:lpstr>ML metrics</vt:lpstr>
      <vt:lpstr>Receiver operating characteristic (ROC) plots for predicting outcomes using selected variable subsets</vt:lpstr>
    </vt:vector>
  </TitlesOfParts>
  <Company>University of Exeter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Harvey, Josh</dc:creator>
  <cp:lastModifiedBy>Reijnders, Rick (NP)</cp:lastModifiedBy>
  <cp:revision>79</cp:revision>
  <dcterms:created xsi:type="dcterms:W3CDTF">2021-04-20T14:58:23Z</dcterms:created>
  <dcterms:modified xsi:type="dcterms:W3CDTF">2022-11-17T10:33:01Z</dcterms:modified>
</cp:coreProperties>
</file>